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9" r:id="rId2"/>
    <p:sldId id="293" r:id="rId3"/>
    <p:sldId id="294" r:id="rId4"/>
    <p:sldId id="291" r:id="rId5"/>
    <p:sldId id="295" r:id="rId6"/>
    <p:sldId id="296" r:id="rId7"/>
    <p:sldId id="297" r:id="rId8"/>
    <p:sldId id="289" r:id="rId9"/>
    <p:sldId id="281" r:id="rId10"/>
    <p:sldId id="280" r:id="rId11"/>
    <p:sldId id="290" r:id="rId12"/>
    <p:sldId id="287" r:id="rId13"/>
    <p:sldId id="288" r:id="rId14"/>
    <p:sldId id="298" r:id="rId15"/>
    <p:sldId id="299" r:id="rId16"/>
    <p:sldId id="286" r:id="rId17"/>
    <p:sldId id="283" r:id="rId18"/>
    <p:sldId id="284" r:id="rId19"/>
    <p:sldId id="300" r:id="rId20"/>
    <p:sldId id="285" r:id="rId21"/>
    <p:sldId id="26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5" autoAdjust="0"/>
    <p:restoredTop sz="94660"/>
  </p:normalViewPr>
  <p:slideViewPr>
    <p:cSldViewPr>
      <p:cViewPr varScale="1">
        <p:scale>
          <a:sx n="61" d="100"/>
          <a:sy n="61" d="100"/>
        </p:scale>
        <p:origin x="-153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B6630D-1B2C-4D42-8B1D-3615839AB337}" type="datetimeFigureOut">
              <a:rPr lang="en-GB" smtClean="0"/>
              <a:t>10/04/2017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452BB3-FA87-45A4-B2A1-D996F6D80CDE}" type="slidenum">
              <a:rPr lang="en-GB" smtClean="0"/>
              <a:t>‹#›</a:t>
            </a:fld>
            <a:endParaRPr lang="en-GB"/>
          </a:p>
        </p:txBody>
      </p:sp>
    </p:spTree>
    <p:extLst>
      <p:ext uri="{BB962C8B-B14F-4D97-AF65-F5344CB8AC3E}">
        <p14:creationId xmlns:p14="http://schemas.microsoft.com/office/powerpoint/2010/main" val="3725448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Like a kaleidoscope in which the view changes as it is rotated, any collaboration can be transformed as issues are addressed in this way</a:t>
            </a:r>
            <a:endParaRPr lang="en-GB" dirty="0"/>
          </a:p>
        </p:txBody>
      </p:sp>
      <p:sp>
        <p:nvSpPr>
          <p:cNvPr id="4" name="Slide Number Placeholder 3"/>
          <p:cNvSpPr>
            <a:spLocks noGrp="1"/>
          </p:cNvSpPr>
          <p:nvPr>
            <p:ph type="sldNum" sz="quarter" idx="10"/>
          </p:nvPr>
        </p:nvSpPr>
        <p:spPr/>
        <p:txBody>
          <a:bodyPr/>
          <a:lstStyle/>
          <a:p>
            <a:fld id="{D4AF7696-6126-4376-A6CF-A60A448F242C}" type="slidenum">
              <a:rPr lang="en-GB" smtClean="0"/>
              <a:t>1</a:t>
            </a:fld>
            <a:endParaRPr lang="en-GB"/>
          </a:p>
        </p:txBody>
      </p:sp>
    </p:spTree>
    <p:extLst>
      <p:ext uri="{BB962C8B-B14F-4D97-AF65-F5344CB8AC3E}">
        <p14:creationId xmlns:p14="http://schemas.microsoft.com/office/powerpoint/2010/main" val="3857727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This vision – THE INFRASTRUCUTRE BUSINESS ECOSYSTEM - is the golden thread in our proposal, and which drives our membership, and our proposed methods, and ultimately our outputs. THIS IS WHAT MAKES US DISTINCITVE.  We introduce it in the proposal, and detailed it in the response to reviewers</a:t>
            </a:r>
          </a:p>
          <a:p>
            <a:endParaRPr lang="en-GB" baseline="0" dirty="0" smtClean="0"/>
          </a:p>
          <a:p>
            <a:r>
              <a:rPr lang="en-GB" baseline="0" dirty="0" smtClean="0"/>
              <a:t>Infrastructure  Business Development is at the intersection  of fundamentally different networks</a:t>
            </a:r>
          </a:p>
          <a:p>
            <a:endParaRPr lang="en-GB" baseline="0" dirty="0" smtClean="0"/>
          </a:p>
          <a:p>
            <a:r>
              <a:rPr lang="en-GB" baseline="0" dirty="0" smtClean="0"/>
              <a:t>A country itself is a network of </a:t>
            </a:r>
            <a:r>
              <a:rPr lang="en-GB" baseline="0" dirty="0" err="1" smtClean="0"/>
              <a:t>complementors</a:t>
            </a:r>
            <a:r>
              <a:rPr lang="en-GB" baseline="0" dirty="0" smtClean="0"/>
              <a:t>- planning, technology, law, local supply chains– we need to study their synergies and their role in developing robust business models</a:t>
            </a:r>
          </a:p>
          <a:p>
            <a:endParaRPr lang="fr-FR" dirty="0"/>
          </a:p>
        </p:txBody>
      </p:sp>
      <p:sp>
        <p:nvSpPr>
          <p:cNvPr id="4" name="Slide Number Placeholder 3"/>
          <p:cNvSpPr>
            <a:spLocks noGrp="1"/>
          </p:cNvSpPr>
          <p:nvPr>
            <p:ph type="sldNum" sz="quarter" idx="10"/>
          </p:nvPr>
        </p:nvSpPr>
        <p:spPr/>
        <p:txBody>
          <a:bodyPr/>
          <a:lstStyle/>
          <a:p>
            <a:fld id="{9F13318C-76E2-48D6-8A32-D24BDFE6B3B2}" type="slidenum">
              <a:rPr lang="fr-FR" smtClean="0"/>
              <a:pPr/>
              <a:t>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F71C3F2-5760-4092-8A7A-FDCF019AD9FB}" type="datetimeFigureOut">
              <a:rPr lang="en-GB" smtClean="0"/>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E6B92A-B506-4A9C-B007-B8A3AD870A2B}" type="slidenum">
              <a:rPr lang="en-GB" smtClean="0"/>
              <a:t>‹#›</a:t>
            </a:fld>
            <a:endParaRPr lang="en-GB"/>
          </a:p>
        </p:txBody>
      </p:sp>
    </p:spTree>
    <p:extLst>
      <p:ext uri="{BB962C8B-B14F-4D97-AF65-F5344CB8AC3E}">
        <p14:creationId xmlns:p14="http://schemas.microsoft.com/office/powerpoint/2010/main" val="2069268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71C3F2-5760-4092-8A7A-FDCF019AD9FB}" type="datetimeFigureOut">
              <a:rPr lang="en-GB" smtClean="0"/>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E6B92A-B506-4A9C-B007-B8A3AD870A2B}" type="slidenum">
              <a:rPr lang="en-GB" smtClean="0"/>
              <a:t>‹#›</a:t>
            </a:fld>
            <a:endParaRPr lang="en-GB"/>
          </a:p>
        </p:txBody>
      </p:sp>
    </p:spTree>
    <p:extLst>
      <p:ext uri="{BB962C8B-B14F-4D97-AF65-F5344CB8AC3E}">
        <p14:creationId xmlns:p14="http://schemas.microsoft.com/office/powerpoint/2010/main" val="3842803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71C3F2-5760-4092-8A7A-FDCF019AD9FB}" type="datetimeFigureOut">
              <a:rPr lang="en-GB" smtClean="0"/>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E6B92A-B506-4A9C-B007-B8A3AD870A2B}" type="slidenum">
              <a:rPr lang="en-GB" smtClean="0"/>
              <a:t>‹#›</a:t>
            </a:fld>
            <a:endParaRPr lang="en-GB"/>
          </a:p>
        </p:txBody>
      </p:sp>
    </p:spTree>
    <p:extLst>
      <p:ext uri="{BB962C8B-B14F-4D97-AF65-F5344CB8AC3E}">
        <p14:creationId xmlns:p14="http://schemas.microsoft.com/office/powerpoint/2010/main" val="4244687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71C3F2-5760-4092-8A7A-FDCF019AD9FB}" type="datetimeFigureOut">
              <a:rPr lang="en-GB" smtClean="0"/>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E6B92A-B506-4A9C-B007-B8A3AD870A2B}" type="slidenum">
              <a:rPr lang="en-GB" smtClean="0"/>
              <a:t>‹#›</a:t>
            </a:fld>
            <a:endParaRPr lang="en-GB"/>
          </a:p>
        </p:txBody>
      </p:sp>
    </p:spTree>
    <p:extLst>
      <p:ext uri="{BB962C8B-B14F-4D97-AF65-F5344CB8AC3E}">
        <p14:creationId xmlns:p14="http://schemas.microsoft.com/office/powerpoint/2010/main" val="3559920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71C3F2-5760-4092-8A7A-FDCF019AD9FB}" type="datetimeFigureOut">
              <a:rPr lang="en-GB" smtClean="0"/>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E6B92A-B506-4A9C-B007-B8A3AD870A2B}" type="slidenum">
              <a:rPr lang="en-GB" smtClean="0"/>
              <a:t>‹#›</a:t>
            </a:fld>
            <a:endParaRPr lang="en-GB"/>
          </a:p>
        </p:txBody>
      </p:sp>
    </p:spTree>
    <p:extLst>
      <p:ext uri="{BB962C8B-B14F-4D97-AF65-F5344CB8AC3E}">
        <p14:creationId xmlns:p14="http://schemas.microsoft.com/office/powerpoint/2010/main" val="3132084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F71C3F2-5760-4092-8A7A-FDCF019AD9FB}" type="datetimeFigureOut">
              <a:rPr lang="en-GB" smtClean="0"/>
              <a:t>10/04/2017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E6B92A-B506-4A9C-B007-B8A3AD870A2B}" type="slidenum">
              <a:rPr lang="en-GB" smtClean="0"/>
              <a:t>‹#›</a:t>
            </a:fld>
            <a:endParaRPr lang="en-GB"/>
          </a:p>
        </p:txBody>
      </p:sp>
    </p:spTree>
    <p:extLst>
      <p:ext uri="{BB962C8B-B14F-4D97-AF65-F5344CB8AC3E}">
        <p14:creationId xmlns:p14="http://schemas.microsoft.com/office/powerpoint/2010/main" val="3675838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F71C3F2-5760-4092-8A7A-FDCF019AD9FB}" type="datetimeFigureOut">
              <a:rPr lang="en-GB" smtClean="0"/>
              <a:t>10/04/2017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E6B92A-B506-4A9C-B007-B8A3AD870A2B}" type="slidenum">
              <a:rPr lang="en-GB" smtClean="0"/>
              <a:t>‹#›</a:t>
            </a:fld>
            <a:endParaRPr lang="en-GB"/>
          </a:p>
        </p:txBody>
      </p:sp>
    </p:spTree>
    <p:extLst>
      <p:ext uri="{BB962C8B-B14F-4D97-AF65-F5344CB8AC3E}">
        <p14:creationId xmlns:p14="http://schemas.microsoft.com/office/powerpoint/2010/main" val="383287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F71C3F2-5760-4092-8A7A-FDCF019AD9FB}" type="datetimeFigureOut">
              <a:rPr lang="en-GB" smtClean="0"/>
              <a:t>10/04/2017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E6B92A-B506-4A9C-B007-B8A3AD870A2B}" type="slidenum">
              <a:rPr lang="en-GB" smtClean="0"/>
              <a:t>‹#›</a:t>
            </a:fld>
            <a:endParaRPr lang="en-GB"/>
          </a:p>
        </p:txBody>
      </p:sp>
    </p:spTree>
    <p:extLst>
      <p:ext uri="{BB962C8B-B14F-4D97-AF65-F5344CB8AC3E}">
        <p14:creationId xmlns:p14="http://schemas.microsoft.com/office/powerpoint/2010/main" val="1203566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71C3F2-5760-4092-8A7A-FDCF019AD9FB}" type="datetimeFigureOut">
              <a:rPr lang="en-GB" smtClean="0"/>
              <a:t>10/04/2017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E6B92A-B506-4A9C-B007-B8A3AD870A2B}" type="slidenum">
              <a:rPr lang="en-GB" smtClean="0"/>
              <a:t>‹#›</a:t>
            </a:fld>
            <a:endParaRPr lang="en-GB"/>
          </a:p>
        </p:txBody>
      </p:sp>
    </p:spTree>
    <p:extLst>
      <p:ext uri="{BB962C8B-B14F-4D97-AF65-F5344CB8AC3E}">
        <p14:creationId xmlns:p14="http://schemas.microsoft.com/office/powerpoint/2010/main" val="530059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71C3F2-5760-4092-8A7A-FDCF019AD9FB}" type="datetimeFigureOut">
              <a:rPr lang="en-GB" smtClean="0"/>
              <a:t>10/04/2017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E6B92A-B506-4A9C-B007-B8A3AD870A2B}" type="slidenum">
              <a:rPr lang="en-GB" smtClean="0"/>
              <a:t>‹#›</a:t>
            </a:fld>
            <a:endParaRPr lang="en-GB"/>
          </a:p>
        </p:txBody>
      </p:sp>
    </p:spTree>
    <p:extLst>
      <p:ext uri="{BB962C8B-B14F-4D97-AF65-F5344CB8AC3E}">
        <p14:creationId xmlns:p14="http://schemas.microsoft.com/office/powerpoint/2010/main" val="3421294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71C3F2-5760-4092-8A7A-FDCF019AD9FB}" type="datetimeFigureOut">
              <a:rPr lang="en-GB" smtClean="0"/>
              <a:t>10/04/2017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E6B92A-B506-4A9C-B007-B8A3AD870A2B}" type="slidenum">
              <a:rPr lang="en-GB" smtClean="0"/>
              <a:t>‹#›</a:t>
            </a:fld>
            <a:endParaRPr lang="en-GB"/>
          </a:p>
        </p:txBody>
      </p:sp>
    </p:spTree>
    <p:extLst>
      <p:ext uri="{BB962C8B-B14F-4D97-AF65-F5344CB8AC3E}">
        <p14:creationId xmlns:p14="http://schemas.microsoft.com/office/powerpoint/2010/main" val="903148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71C3F2-5760-4092-8A7A-FDCF019AD9FB}" type="datetimeFigureOut">
              <a:rPr lang="en-GB" smtClean="0"/>
              <a:t>10/04/2017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E6B92A-B506-4A9C-B007-B8A3AD870A2B}" type="slidenum">
              <a:rPr lang="en-GB" smtClean="0"/>
              <a:t>‹#›</a:t>
            </a:fld>
            <a:endParaRPr lang="en-GB"/>
          </a:p>
        </p:txBody>
      </p:sp>
    </p:spTree>
    <p:extLst>
      <p:ext uri="{BB962C8B-B14F-4D97-AF65-F5344CB8AC3E}">
        <p14:creationId xmlns:p14="http://schemas.microsoft.com/office/powerpoint/2010/main" val="1673357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uno.gil@mbs.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500" y="620688"/>
            <a:ext cx="6485385" cy="2160240"/>
          </a:xfrm>
        </p:spPr>
        <p:txBody>
          <a:bodyPr>
            <a:normAutofit fontScale="90000"/>
          </a:bodyPr>
          <a:lstStyle/>
          <a:p>
            <a:r>
              <a:rPr lang="en-GB" b="1" dirty="0" smtClean="0"/>
              <a:t>Megaproject Leadership</a:t>
            </a:r>
            <a:r>
              <a:rPr lang="en-GB" b="1" dirty="0"/>
              <a:t>:</a:t>
            </a:r>
            <a:r>
              <a:rPr lang="en-GB" b="1" dirty="0" smtClean="0"/>
              <a:t> Organization &amp; Performance</a:t>
            </a:r>
            <a:br>
              <a:rPr lang="en-GB" b="1" dirty="0" smtClean="0"/>
            </a:br>
            <a:endParaRPr lang="en-GB" dirty="0"/>
          </a:p>
        </p:txBody>
      </p:sp>
      <p:sp>
        <p:nvSpPr>
          <p:cNvPr id="3" name="Subtitle 2"/>
          <p:cNvSpPr>
            <a:spLocks noGrp="1"/>
          </p:cNvSpPr>
          <p:nvPr>
            <p:ph type="subTitle" idx="1"/>
          </p:nvPr>
        </p:nvSpPr>
        <p:spPr>
          <a:xfrm>
            <a:off x="0" y="2708920"/>
            <a:ext cx="5740561" cy="1392560"/>
          </a:xfrm>
        </p:spPr>
        <p:txBody>
          <a:bodyPr>
            <a:noAutofit/>
          </a:bodyPr>
          <a:lstStyle/>
          <a:p>
            <a:r>
              <a:rPr lang="en-GB" sz="2800" dirty="0" err="1" smtClean="0">
                <a:solidFill>
                  <a:srgbClr val="0000CC"/>
                </a:solidFill>
              </a:rPr>
              <a:t>Nuno</a:t>
            </a:r>
            <a:r>
              <a:rPr lang="en-GB" sz="2800" dirty="0" smtClean="0">
                <a:solidFill>
                  <a:srgbClr val="0000CC"/>
                </a:solidFill>
              </a:rPr>
              <a:t> Gil</a:t>
            </a:r>
          </a:p>
          <a:p>
            <a:r>
              <a:rPr lang="en-GB" sz="2800" dirty="0" smtClean="0">
                <a:solidFill>
                  <a:srgbClr val="0000CC"/>
                </a:solidFill>
              </a:rPr>
              <a:t>Professor of New Infrastructure Development</a:t>
            </a:r>
          </a:p>
          <a:p>
            <a:r>
              <a:rPr lang="en-GB" sz="2400" dirty="0" smtClean="0">
                <a:solidFill>
                  <a:srgbClr val="0000CC"/>
                </a:solidFill>
              </a:rPr>
              <a:t>Manchester Business School</a:t>
            </a:r>
          </a:p>
          <a:p>
            <a:r>
              <a:rPr lang="en-GB" sz="2400" dirty="0" smtClean="0">
                <a:solidFill>
                  <a:srgbClr val="0000CC"/>
                </a:solidFill>
                <a:hlinkClick r:id="rId3"/>
              </a:rPr>
              <a:t>nuno.gil@mbs.ac.uk</a:t>
            </a:r>
            <a:endParaRPr lang="en-GB" sz="2400" dirty="0" smtClean="0">
              <a:solidFill>
                <a:srgbClr val="0000CC"/>
              </a:solidFill>
            </a:endParaRPr>
          </a:p>
          <a:p>
            <a:r>
              <a:rPr lang="en-GB" sz="2400" dirty="0" smtClean="0">
                <a:solidFill>
                  <a:srgbClr val="FF0000"/>
                </a:solidFill>
              </a:rPr>
              <a:t>Cairo, Egypt </a:t>
            </a:r>
          </a:p>
          <a:p>
            <a:endParaRPr lang="en-GB" sz="2400" dirty="0">
              <a:solidFill>
                <a:srgbClr val="FF0000"/>
              </a:solidFill>
            </a:endParaRPr>
          </a:p>
        </p:txBody>
      </p:sp>
      <p:sp>
        <p:nvSpPr>
          <p:cNvPr id="5" name="Text Box 8"/>
          <p:cNvSpPr txBox="1">
            <a:spLocks noChangeArrowheads="1"/>
          </p:cNvSpPr>
          <p:nvPr/>
        </p:nvSpPr>
        <p:spPr bwMode="auto">
          <a:xfrm>
            <a:off x="-39688" y="6553200"/>
            <a:ext cx="9183688" cy="307777"/>
          </a:xfrm>
          <a:prstGeom prst="rect">
            <a:avLst/>
          </a:prstGeom>
          <a:noFill/>
          <a:ln w="9525">
            <a:noFill/>
            <a:miter lim="800000"/>
            <a:headEnd/>
            <a:tailEnd/>
          </a:ln>
          <a:effectLst/>
        </p:spPr>
        <p:txBody>
          <a:bodyPr>
            <a:spAutoFit/>
          </a:bodyPr>
          <a:lstStyle/>
          <a:p>
            <a:pPr>
              <a:spcBef>
                <a:spcPct val="0"/>
              </a:spcBef>
            </a:pPr>
            <a:r>
              <a:rPr lang="en-US" sz="1400" dirty="0" smtClean="0">
                <a:cs typeface="Arial" charset="0"/>
              </a:rPr>
              <a:t>© </a:t>
            </a:r>
            <a:r>
              <a:rPr lang="en-US" sz="1400" dirty="0" err="1" smtClean="0">
                <a:cs typeface="Arial" charset="0"/>
              </a:rPr>
              <a:t>Nuno</a:t>
            </a:r>
            <a:r>
              <a:rPr lang="en-US" sz="1400" dirty="0" smtClean="0">
                <a:cs typeface="Arial" charset="0"/>
              </a:rPr>
              <a:t> A. Gil. All Rights Reserved</a:t>
            </a:r>
            <a:endParaRPr lang="en-US" sz="1400" dirty="0">
              <a:cs typeface="Arial" charset="0"/>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4550" y="3244683"/>
            <a:ext cx="2579450" cy="3620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7886" y="0"/>
            <a:ext cx="5436096" cy="3620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1581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557"/>
            <a:ext cx="9144000" cy="706171"/>
          </a:xfrm>
        </p:spPr>
        <p:txBody>
          <a:bodyPr>
            <a:normAutofit fontScale="90000"/>
          </a:bodyPr>
          <a:lstStyle/>
          <a:p>
            <a:r>
              <a:rPr lang="en-GB" dirty="0" smtClean="0">
                <a:solidFill>
                  <a:srgbClr val="0000FF"/>
                </a:solidFill>
              </a:rPr>
              <a:t>INFRASTRUCTURE NATIONAL PLAN</a:t>
            </a:r>
            <a:endParaRPr lang="en-GB" dirty="0">
              <a:solidFill>
                <a:srgbClr val="0000FF"/>
              </a:solidFill>
            </a:endParaRPr>
          </a:p>
        </p:txBody>
      </p:sp>
      <p:sp>
        <p:nvSpPr>
          <p:cNvPr id="15" name="TextBox 14"/>
          <p:cNvSpPr txBox="1"/>
          <p:nvPr/>
        </p:nvSpPr>
        <p:spPr>
          <a:xfrm>
            <a:off x="838618" y="3470712"/>
            <a:ext cx="793230" cy="461665"/>
          </a:xfrm>
          <a:prstGeom prst="rect">
            <a:avLst/>
          </a:prstGeom>
          <a:noFill/>
        </p:spPr>
        <p:txBody>
          <a:bodyPr wrap="none" rtlCol="0">
            <a:spAutoFit/>
          </a:bodyPr>
          <a:lstStyle/>
          <a:p>
            <a:r>
              <a:rPr lang="en-GB" sz="2400" b="1" dirty="0" smtClean="0">
                <a:solidFill>
                  <a:schemeClr val="bg1"/>
                </a:solidFill>
              </a:rPr>
              <a:t>IDEA</a:t>
            </a:r>
            <a:endParaRPr lang="en-GB" sz="2400" b="1" dirty="0">
              <a:solidFill>
                <a:schemeClr val="bg1"/>
              </a:solidFill>
            </a:endParaRPr>
          </a:p>
        </p:txBody>
      </p:sp>
      <p:sp>
        <p:nvSpPr>
          <p:cNvPr id="11" name="Content Placeholder 2"/>
          <p:cNvSpPr>
            <a:spLocks noGrp="1"/>
          </p:cNvSpPr>
          <p:nvPr>
            <p:ph idx="1"/>
          </p:nvPr>
        </p:nvSpPr>
        <p:spPr>
          <a:xfrm>
            <a:off x="0" y="1412776"/>
            <a:ext cx="9151880" cy="4752528"/>
          </a:xfrm>
        </p:spPr>
        <p:txBody>
          <a:bodyPr>
            <a:normAutofit/>
          </a:bodyPr>
          <a:lstStyle/>
          <a:p>
            <a:pPr marL="0" indent="0">
              <a:buNone/>
            </a:pPr>
            <a:r>
              <a:rPr lang="en-GB" dirty="0" smtClean="0"/>
              <a:t>Long-term framework that establishes national vision: </a:t>
            </a:r>
            <a:endParaRPr lang="en-GB" dirty="0">
              <a:solidFill>
                <a:srgbClr val="FF0000"/>
              </a:solidFill>
            </a:endParaRPr>
          </a:p>
          <a:p>
            <a:pPr marL="0" indent="0">
              <a:buNone/>
            </a:pPr>
            <a:r>
              <a:rPr lang="en-GB" dirty="0" smtClean="0">
                <a:solidFill>
                  <a:srgbClr val="FF0000"/>
                </a:solidFill>
              </a:rPr>
              <a:t>Transport systems</a:t>
            </a:r>
          </a:p>
          <a:p>
            <a:pPr marL="0" indent="0">
              <a:buNone/>
            </a:pPr>
            <a:r>
              <a:rPr lang="en-GB" dirty="0" smtClean="0">
                <a:solidFill>
                  <a:srgbClr val="FF0000"/>
                </a:solidFill>
              </a:rPr>
              <a:t>Energy systems</a:t>
            </a:r>
          </a:p>
          <a:p>
            <a:pPr marL="0" indent="0">
              <a:buNone/>
            </a:pPr>
            <a:r>
              <a:rPr lang="en-GB" dirty="0" smtClean="0">
                <a:solidFill>
                  <a:srgbClr val="FF0000"/>
                </a:solidFill>
              </a:rPr>
              <a:t>Water distribution</a:t>
            </a:r>
          </a:p>
          <a:p>
            <a:pPr marL="0" indent="0">
              <a:buNone/>
            </a:pPr>
            <a:r>
              <a:rPr lang="en-GB" dirty="0" smtClean="0">
                <a:solidFill>
                  <a:srgbClr val="FF0000"/>
                </a:solidFill>
              </a:rPr>
              <a:t>Sewerage</a:t>
            </a:r>
          </a:p>
          <a:p>
            <a:pPr marL="0" indent="0">
              <a:buNone/>
            </a:pPr>
            <a:r>
              <a:rPr lang="en-GB" dirty="0" smtClean="0">
                <a:solidFill>
                  <a:srgbClr val="FF0000"/>
                </a:solidFill>
              </a:rPr>
              <a:t>Harbours</a:t>
            </a:r>
          </a:p>
          <a:p>
            <a:pPr marL="0" indent="0">
              <a:buNone/>
            </a:pPr>
            <a:r>
              <a:rPr lang="en-GB" dirty="0" smtClean="0">
                <a:solidFill>
                  <a:srgbClr val="FF0000"/>
                </a:solidFill>
              </a:rPr>
              <a:t>Social assets: schools, hospitals</a:t>
            </a:r>
          </a:p>
          <a:p>
            <a:pPr marL="0" indent="0">
              <a:buNone/>
            </a:pPr>
            <a:r>
              <a:rPr lang="en-GB" dirty="0" smtClean="0">
                <a:solidFill>
                  <a:srgbClr val="FF0000"/>
                </a:solidFill>
              </a:rPr>
              <a:t>Slum upgrades</a:t>
            </a:r>
          </a:p>
          <a:p>
            <a:pPr marL="0" indent="0">
              <a:buNone/>
            </a:pPr>
            <a:endParaRPr lang="en-GB" dirty="0" smtClean="0">
              <a:solidFill>
                <a:srgbClr val="FF0000"/>
              </a:solidFill>
            </a:endParaRPr>
          </a:p>
        </p:txBody>
      </p:sp>
      <p:sp>
        <p:nvSpPr>
          <p:cNvPr id="9" name="Text Box 8"/>
          <p:cNvSpPr txBox="1">
            <a:spLocks noChangeArrowheads="1"/>
          </p:cNvSpPr>
          <p:nvPr/>
        </p:nvSpPr>
        <p:spPr bwMode="auto">
          <a:xfrm>
            <a:off x="-39688" y="6553200"/>
            <a:ext cx="9183688" cy="307777"/>
          </a:xfrm>
          <a:prstGeom prst="rect">
            <a:avLst/>
          </a:prstGeom>
          <a:noFill/>
          <a:ln w="9525">
            <a:noFill/>
            <a:miter lim="800000"/>
            <a:headEnd/>
            <a:tailEnd/>
          </a:ln>
          <a:effectLst/>
        </p:spPr>
        <p:txBody>
          <a:bodyPr>
            <a:spAutoFit/>
          </a:bodyPr>
          <a:lstStyle/>
          <a:p>
            <a:pPr>
              <a:spcBef>
                <a:spcPct val="0"/>
              </a:spcBef>
            </a:pPr>
            <a:r>
              <a:rPr lang="en-US" sz="1400" b="1" dirty="0" smtClean="0">
                <a:cs typeface="Arial" charset="0"/>
              </a:rPr>
              <a:t>Nuno.gil@mbs.ac.uk  </a:t>
            </a:r>
            <a:r>
              <a:rPr lang="en-US" sz="1400" dirty="0" smtClean="0">
                <a:cs typeface="Arial" charset="0"/>
              </a:rPr>
              <a:t>                                                                                                                           © </a:t>
            </a:r>
            <a:r>
              <a:rPr lang="en-US" sz="1400" dirty="0" err="1" smtClean="0">
                <a:cs typeface="Arial" charset="0"/>
              </a:rPr>
              <a:t>Nuno</a:t>
            </a:r>
            <a:r>
              <a:rPr lang="en-US" sz="1400" dirty="0" smtClean="0">
                <a:cs typeface="Arial" charset="0"/>
              </a:rPr>
              <a:t> A. Gil. All Rights Reserved</a:t>
            </a:r>
            <a:endParaRPr lang="en-US" sz="1400" dirty="0">
              <a:cs typeface="Arial" charset="0"/>
            </a:endParaRPr>
          </a:p>
        </p:txBody>
      </p:sp>
    </p:spTree>
    <p:extLst>
      <p:ext uri="{BB962C8B-B14F-4D97-AF65-F5344CB8AC3E}">
        <p14:creationId xmlns:p14="http://schemas.microsoft.com/office/powerpoint/2010/main" val="1239827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557"/>
            <a:ext cx="9144000" cy="706171"/>
          </a:xfrm>
        </p:spPr>
        <p:txBody>
          <a:bodyPr>
            <a:normAutofit fontScale="90000"/>
          </a:bodyPr>
          <a:lstStyle/>
          <a:p>
            <a:r>
              <a:rPr lang="en-GB" dirty="0" smtClean="0">
                <a:solidFill>
                  <a:srgbClr val="0000FF"/>
                </a:solidFill>
              </a:rPr>
              <a:t>ESTABLISH THE INSTITUTIONS</a:t>
            </a:r>
            <a:endParaRPr lang="en-GB" dirty="0">
              <a:solidFill>
                <a:srgbClr val="0000FF"/>
              </a:solidFill>
            </a:endParaRPr>
          </a:p>
        </p:txBody>
      </p:sp>
      <p:sp>
        <p:nvSpPr>
          <p:cNvPr id="15" name="TextBox 14"/>
          <p:cNvSpPr txBox="1"/>
          <p:nvPr/>
        </p:nvSpPr>
        <p:spPr>
          <a:xfrm>
            <a:off x="838618" y="3470712"/>
            <a:ext cx="793230" cy="461665"/>
          </a:xfrm>
          <a:prstGeom prst="rect">
            <a:avLst/>
          </a:prstGeom>
          <a:noFill/>
        </p:spPr>
        <p:txBody>
          <a:bodyPr wrap="none" rtlCol="0">
            <a:spAutoFit/>
          </a:bodyPr>
          <a:lstStyle/>
          <a:p>
            <a:r>
              <a:rPr lang="en-GB" sz="2400" b="1" dirty="0" smtClean="0">
                <a:solidFill>
                  <a:schemeClr val="bg1"/>
                </a:solidFill>
              </a:rPr>
              <a:t>IDEA</a:t>
            </a:r>
            <a:endParaRPr lang="en-GB" sz="2400" b="1" dirty="0">
              <a:solidFill>
                <a:schemeClr val="bg1"/>
              </a:solidFill>
            </a:endParaRPr>
          </a:p>
        </p:txBody>
      </p:sp>
      <p:sp>
        <p:nvSpPr>
          <p:cNvPr id="11" name="Content Placeholder 2"/>
          <p:cNvSpPr>
            <a:spLocks noGrp="1"/>
          </p:cNvSpPr>
          <p:nvPr>
            <p:ph idx="1"/>
          </p:nvPr>
        </p:nvSpPr>
        <p:spPr>
          <a:xfrm>
            <a:off x="82017" y="980728"/>
            <a:ext cx="9151880" cy="4752528"/>
          </a:xfrm>
        </p:spPr>
        <p:txBody>
          <a:bodyPr>
            <a:normAutofit/>
          </a:bodyPr>
          <a:lstStyle/>
          <a:p>
            <a:pPr marL="0" indent="0">
              <a:buNone/>
            </a:pPr>
            <a:r>
              <a:rPr lang="en-GB" dirty="0" smtClean="0"/>
              <a:t>Infrastructure Planning Commission (Independent</a:t>
            </a:r>
            <a:r>
              <a:rPr lang="en-GB" dirty="0" smtClean="0"/>
              <a:t>)</a:t>
            </a:r>
            <a:endParaRPr lang="en-GB" dirty="0" smtClean="0"/>
          </a:p>
          <a:p>
            <a:pPr marL="0" indent="0">
              <a:buNone/>
            </a:pPr>
            <a:r>
              <a:rPr lang="en-GB" dirty="0" smtClean="0"/>
              <a:t>Infrastructure and Projects Authority (with Treasury)</a:t>
            </a:r>
          </a:p>
          <a:p>
            <a:pPr marL="0" indent="0">
              <a:buNone/>
            </a:pPr>
            <a:endParaRPr lang="en-GB" dirty="0" smtClean="0">
              <a:solidFill>
                <a:srgbClr val="FF0000"/>
              </a:solidFill>
            </a:endParaRPr>
          </a:p>
        </p:txBody>
      </p:sp>
      <p:sp>
        <p:nvSpPr>
          <p:cNvPr id="9" name="Text Box 8"/>
          <p:cNvSpPr txBox="1">
            <a:spLocks noChangeArrowheads="1"/>
          </p:cNvSpPr>
          <p:nvPr/>
        </p:nvSpPr>
        <p:spPr bwMode="auto">
          <a:xfrm>
            <a:off x="-39688" y="6553200"/>
            <a:ext cx="9183688" cy="307777"/>
          </a:xfrm>
          <a:prstGeom prst="rect">
            <a:avLst/>
          </a:prstGeom>
          <a:noFill/>
          <a:ln w="9525">
            <a:noFill/>
            <a:miter lim="800000"/>
            <a:headEnd/>
            <a:tailEnd/>
          </a:ln>
          <a:effectLst/>
        </p:spPr>
        <p:txBody>
          <a:bodyPr>
            <a:spAutoFit/>
          </a:bodyPr>
          <a:lstStyle/>
          <a:p>
            <a:pPr>
              <a:spcBef>
                <a:spcPct val="0"/>
              </a:spcBef>
            </a:pPr>
            <a:r>
              <a:rPr lang="en-US" sz="1400" b="1" dirty="0" smtClean="0">
                <a:cs typeface="Arial" charset="0"/>
              </a:rPr>
              <a:t>Nuno.gil@mbs.ac.uk  </a:t>
            </a:r>
            <a:r>
              <a:rPr lang="en-US" sz="1400" dirty="0" smtClean="0">
                <a:cs typeface="Arial" charset="0"/>
              </a:rPr>
              <a:t>                                                                                                                           © </a:t>
            </a:r>
            <a:r>
              <a:rPr lang="en-US" sz="1400" dirty="0" err="1" smtClean="0">
                <a:cs typeface="Arial" charset="0"/>
              </a:rPr>
              <a:t>Nuno</a:t>
            </a:r>
            <a:r>
              <a:rPr lang="en-US" sz="1400" dirty="0" smtClean="0">
                <a:cs typeface="Arial" charset="0"/>
              </a:rPr>
              <a:t> A. Gil. All Rights Reserved</a:t>
            </a:r>
            <a:endParaRPr lang="en-US" sz="1400" dirty="0">
              <a:cs typeface="Arial"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6957" y="2348880"/>
            <a:ext cx="6343650" cy="605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7810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GB" dirty="0" smtClean="0">
                <a:solidFill>
                  <a:srgbClr val="0000FF"/>
                </a:solidFill>
              </a:rPr>
              <a:t>THREE FUNDAMENTAL PROBLEMS!</a:t>
            </a:r>
            <a:endParaRPr lang="en-GB" dirty="0">
              <a:solidFill>
                <a:srgbClr val="0000FF"/>
              </a:solidFill>
            </a:endParaRPr>
          </a:p>
        </p:txBody>
      </p:sp>
      <p:sp>
        <p:nvSpPr>
          <p:cNvPr id="15" name="TextBox 14"/>
          <p:cNvSpPr txBox="1"/>
          <p:nvPr/>
        </p:nvSpPr>
        <p:spPr>
          <a:xfrm>
            <a:off x="838618" y="3470712"/>
            <a:ext cx="793230" cy="461665"/>
          </a:xfrm>
          <a:prstGeom prst="rect">
            <a:avLst/>
          </a:prstGeom>
          <a:noFill/>
        </p:spPr>
        <p:txBody>
          <a:bodyPr wrap="none" rtlCol="0">
            <a:spAutoFit/>
          </a:bodyPr>
          <a:lstStyle/>
          <a:p>
            <a:r>
              <a:rPr lang="en-GB" sz="2400" b="1" dirty="0" smtClean="0">
                <a:solidFill>
                  <a:schemeClr val="bg1"/>
                </a:solidFill>
              </a:rPr>
              <a:t>IDEA</a:t>
            </a:r>
            <a:endParaRPr lang="en-GB" sz="2400" b="1" dirty="0">
              <a:solidFill>
                <a:schemeClr val="bg1"/>
              </a:solidFill>
            </a:endParaRPr>
          </a:p>
        </p:txBody>
      </p:sp>
      <p:sp>
        <p:nvSpPr>
          <p:cNvPr id="4" name="TextBox 3"/>
          <p:cNvSpPr txBox="1"/>
          <p:nvPr/>
        </p:nvSpPr>
        <p:spPr>
          <a:xfrm>
            <a:off x="3345541" y="2055619"/>
            <a:ext cx="2236894" cy="523220"/>
          </a:xfrm>
          <a:prstGeom prst="rect">
            <a:avLst/>
          </a:prstGeom>
          <a:noFill/>
        </p:spPr>
        <p:txBody>
          <a:bodyPr wrap="square" rtlCol="0">
            <a:spAutoFit/>
          </a:bodyPr>
          <a:lstStyle/>
          <a:p>
            <a:r>
              <a:rPr lang="en-GB" sz="2800" b="1" dirty="0" smtClean="0">
                <a:solidFill>
                  <a:srgbClr val="FF0000"/>
                </a:solidFill>
              </a:rPr>
              <a:t>TECHNICAL</a:t>
            </a:r>
            <a:r>
              <a:rPr lang="en-GB" sz="2400" b="1" dirty="0" smtClean="0"/>
              <a:t>  </a:t>
            </a:r>
            <a:endParaRPr lang="en-GB" sz="2400" b="1" dirty="0"/>
          </a:p>
        </p:txBody>
      </p:sp>
      <p:sp>
        <p:nvSpPr>
          <p:cNvPr id="7" name="TextBox 6"/>
          <p:cNvSpPr txBox="1"/>
          <p:nvPr/>
        </p:nvSpPr>
        <p:spPr>
          <a:xfrm>
            <a:off x="1475656" y="3976714"/>
            <a:ext cx="2160240" cy="523220"/>
          </a:xfrm>
          <a:prstGeom prst="rect">
            <a:avLst/>
          </a:prstGeom>
          <a:noFill/>
        </p:spPr>
        <p:txBody>
          <a:bodyPr wrap="square" rtlCol="0">
            <a:spAutoFit/>
          </a:bodyPr>
          <a:lstStyle/>
          <a:p>
            <a:r>
              <a:rPr lang="en-GB" sz="2800" b="1" dirty="0" smtClean="0">
                <a:solidFill>
                  <a:srgbClr val="FF0000"/>
                </a:solidFill>
              </a:rPr>
              <a:t>POLITICAL </a:t>
            </a:r>
            <a:endParaRPr lang="en-GB" sz="2800" b="1" dirty="0">
              <a:solidFill>
                <a:srgbClr val="FF0000"/>
              </a:solidFill>
            </a:endParaRPr>
          </a:p>
        </p:txBody>
      </p:sp>
      <p:sp>
        <p:nvSpPr>
          <p:cNvPr id="8" name="TextBox 7"/>
          <p:cNvSpPr txBox="1"/>
          <p:nvPr/>
        </p:nvSpPr>
        <p:spPr>
          <a:xfrm>
            <a:off x="5417510" y="4061066"/>
            <a:ext cx="2466857" cy="523220"/>
          </a:xfrm>
          <a:prstGeom prst="rect">
            <a:avLst/>
          </a:prstGeom>
          <a:noFill/>
        </p:spPr>
        <p:txBody>
          <a:bodyPr wrap="square" rtlCol="0">
            <a:spAutoFit/>
          </a:bodyPr>
          <a:lstStyle/>
          <a:p>
            <a:r>
              <a:rPr lang="en-GB" sz="2800" b="1" dirty="0" smtClean="0">
                <a:solidFill>
                  <a:srgbClr val="FF0000"/>
                </a:solidFill>
              </a:rPr>
              <a:t>FINANCIAL</a:t>
            </a:r>
            <a:endParaRPr lang="en-GB" sz="2800" b="1" dirty="0">
              <a:solidFill>
                <a:srgbClr val="FF0000"/>
              </a:solidFill>
            </a:endParaRPr>
          </a:p>
        </p:txBody>
      </p:sp>
      <p:cxnSp>
        <p:nvCxnSpPr>
          <p:cNvPr id="6" name="Straight Arrow Connector 5"/>
          <p:cNvCxnSpPr/>
          <p:nvPr/>
        </p:nvCxnSpPr>
        <p:spPr>
          <a:xfrm>
            <a:off x="4644008" y="2962812"/>
            <a:ext cx="1080120" cy="922279"/>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779912" y="4207547"/>
            <a:ext cx="136815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853101" y="2962812"/>
            <a:ext cx="1070827" cy="922279"/>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 Box 8"/>
          <p:cNvSpPr txBox="1">
            <a:spLocks noChangeArrowheads="1"/>
          </p:cNvSpPr>
          <p:nvPr/>
        </p:nvSpPr>
        <p:spPr bwMode="auto">
          <a:xfrm>
            <a:off x="-39688" y="6553200"/>
            <a:ext cx="9183688" cy="307777"/>
          </a:xfrm>
          <a:prstGeom prst="rect">
            <a:avLst/>
          </a:prstGeom>
          <a:noFill/>
          <a:ln w="9525">
            <a:noFill/>
            <a:miter lim="800000"/>
            <a:headEnd/>
            <a:tailEnd/>
          </a:ln>
          <a:effectLst/>
        </p:spPr>
        <p:txBody>
          <a:bodyPr>
            <a:spAutoFit/>
          </a:bodyPr>
          <a:lstStyle/>
          <a:p>
            <a:pPr>
              <a:spcBef>
                <a:spcPct val="0"/>
              </a:spcBef>
            </a:pPr>
            <a:r>
              <a:rPr lang="en-US" sz="1400" b="1" dirty="0" smtClean="0">
                <a:cs typeface="Arial" charset="0"/>
              </a:rPr>
              <a:t>Nuno.gil@mbs.ac.uk  </a:t>
            </a:r>
            <a:r>
              <a:rPr lang="en-US" sz="1400" dirty="0" smtClean="0">
                <a:cs typeface="Arial" charset="0"/>
              </a:rPr>
              <a:t>                                                                                                                           © </a:t>
            </a:r>
            <a:r>
              <a:rPr lang="en-US" sz="1400" dirty="0" err="1" smtClean="0">
                <a:cs typeface="Arial" charset="0"/>
              </a:rPr>
              <a:t>Nuno</a:t>
            </a:r>
            <a:r>
              <a:rPr lang="en-US" sz="1400" dirty="0" smtClean="0">
                <a:cs typeface="Arial" charset="0"/>
              </a:rPr>
              <a:t> A. Gil. All Rights Reserved</a:t>
            </a:r>
            <a:endParaRPr lang="en-US" sz="1400" dirty="0">
              <a:cs typeface="Arial" charset="0"/>
            </a:endParaRPr>
          </a:p>
        </p:txBody>
      </p:sp>
    </p:spTree>
    <p:extLst>
      <p:ext uri="{BB962C8B-B14F-4D97-AF65-F5344CB8AC3E}">
        <p14:creationId xmlns:p14="http://schemas.microsoft.com/office/powerpoint/2010/main" val="1540791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557"/>
            <a:ext cx="9144000" cy="706171"/>
          </a:xfrm>
        </p:spPr>
        <p:txBody>
          <a:bodyPr>
            <a:normAutofit fontScale="90000"/>
          </a:bodyPr>
          <a:lstStyle/>
          <a:p>
            <a:r>
              <a:rPr lang="en-GB" dirty="0" smtClean="0">
                <a:solidFill>
                  <a:srgbClr val="002060"/>
                </a:solidFill>
              </a:rPr>
              <a:t>YOU NEED A UNIFYING SYSTEM GOAL!</a:t>
            </a:r>
            <a:endParaRPr lang="en-GB" dirty="0">
              <a:solidFill>
                <a:srgbClr val="002060"/>
              </a:solidFill>
            </a:endParaRPr>
          </a:p>
        </p:txBody>
      </p:sp>
      <p:sp>
        <p:nvSpPr>
          <p:cNvPr id="15" name="TextBox 14"/>
          <p:cNvSpPr txBox="1"/>
          <p:nvPr/>
        </p:nvSpPr>
        <p:spPr>
          <a:xfrm>
            <a:off x="838618" y="3470712"/>
            <a:ext cx="793230" cy="461665"/>
          </a:xfrm>
          <a:prstGeom prst="rect">
            <a:avLst/>
          </a:prstGeom>
          <a:noFill/>
        </p:spPr>
        <p:txBody>
          <a:bodyPr wrap="none" rtlCol="0">
            <a:spAutoFit/>
          </a:bodyPr>
          <a:lstStyle/>
          <a:p>
            <a:r>
              <a:rPr lang="en-GB" sz="2400" b="1" dirty="0" smtClean="0">
                <a:solidFill>
                  <a:schemeClr val="bg1"/>
                </a:solidFill>
              </a:rPr>
              <a:t>IDEA</a:t>
            </a:r>
            <a:endParaRPr lang="en-GB" sz="2400" b="1" dirty="0">
              <a:solidFill>
                <a:schemeClr val="bg1"/>
              </a:solidFill>
            </a:endParaRPr>
          </a:p>
        </p:txBody>
      </p:sp>
      <p:sp>
        <p:nvSpPr>
          <p:cNvPr id="11" name="Content Placeholder 2"/>
          <p:cNvSpPr>
            <a:spLocks noGrp="1"/>
          </p:cNvSpPr>
          <p:nvPr>
            <p:ph idx="1"/>
          </p:nvPr>
        </p:nvSpPr>
        <p:spPr>
          <a:xfrm>
            <a:off x="20024" y="908720"/>
            <a:ext cx="8612328" cy="936104"/>
          </a:xfrm>
        </p:spPr>
        <p:txBody>
          <a:bodyPr>
            <a:normAutofit/>
          </a:bodyPr>
          <a:lstStyle/>
          <a:p>
            <a:pPr marL="0" indent="0">
              <a:buNone/>
            </a:pPr>
            <a:r>
              <a:rPr lang="en-GB" i="1" dirty="0" smtClean="0">
                <a:solidFill>
                  <a:srgbClr val="FF0000"/>
                </a:solidFill>
              </a:rPr>
              <a:t>idea </a:t>
            </a:r>
            <a:r>
              <a:rPr lang="en-GB" i="1" dirty="0" smtClean="0">
                <a:solidFill>
                  <a:srgbClr val="FF0000"/>
                </a:solidFill>
              </a:rPr>
              <a:t>that captures people’s imagination</a:t>
            </a:r>
          </a:p>
        </p:txBody>
      </p:sp>
      <p:sp>
        <p:nvSpPr>
          <p:cNvPr id="9" name="Text Box 8"/>
          <p:cNvSpPr txBox="1">
            <a:spLocks noChangeArrowheads="1"/>
          </p:cNvSpPr>
          <p:nvPr/>
        </p:nvSpPr>
        <p:spPr bwMode="auto">
          <a:xfrm>
            <a:off x="-39688" y="6553200"/>
            <a:ext cx="9183688" cy="307777"/>
          </a:xfrm>
          <a:prstGeom prst="rect">
            <a:avLst/>
          </a:prstGeom>
          <a:noFill/>
          <a:ln w="9525">
            <a:noFill/>
            <a:miter lim="800000"/>
            <a:headEnd/>
            <a:tailEnd/>
          </a:ln>
          <a:effectLst/>
        </p:spPr>
        <p:txBody>
          <a:bodyPr>
            <a:spAutoFit/>
          </a:bodyPr>
          <a:lstStyle/>
          <a:p>
            <a:pPr>
              <a:spcBef>
                <a:spcPct val="0"/>
              </a:spcBef>
            </a:pPr>
            <a:r>
              <a:rPr lang="en-US" sz="1400" b="1" dirty="0" smtClean="0">
                <a:cs typeface="Arial" charset="0"/>
              </a:rPr>
              <a:t>Nuno.gil@mbs.ac.uk  </a:t>
            </a:r>
            <a:r>
              <a:rPr lang="en-US" sz="1400" dirty="0" smtClean="0">
                <a:cs typeface="Arial" charset="0"/>
              </a:rPr>
              <a:t>                                                                                                                           © </a:t>
            </a:r>
            <a:r>
              <a:rPr lang="en-US" sz="1400" dirty="0" err="1" smtClean="0">
                <a:cs typeface="Arial" charset="0"/>
              </a:rPr>
              <a:t>Nuno</a:t>
            </a:r>
            <a:r>
              <a:rPr lang="en-US" sz="1400" dirty="0" smtClean="0">
                <a:cs typeface="Arial" charset="0"/>
              </a:rPr>
              <a:t> A. Gil. All Rights Reserved</a:t>
            </a:r>
            <a:endParaRPr lang="en-US" sz="1400" dirty="0">
              <a:cs typeface="Arial"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57" y="1460302"/>
            <a:ext cx="9344025" cy="540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1993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1" y="836712"/>
            <a:ext cx="4032322" cy="706171"/>
          </a:xfrm>
        </p:spPr>
        <p:txBody>
          <a:bodyPr>
            <a:normAutofit fontScale="90000"/>
          </a:bodyPr>
          <a:lstStyle/>
          <a:p>
            <a:pPr algn="l"/>
            <a:r>
              <a:rPr lang="en-GB" dirty="0" smtClean="0">
                <a:solidFill>
                  <a:srgbClr val="002060"/>
                </a:solidFill>
              </a:rPr>
              <a:t>THINK ABOUT YOUR FUNDERS</a:t>
            </a:r>
            <a:br>
              <a:rPr lang="en-GB" dirty="0" smtClean="0">
                <a:solidFill>
                  <a:srgbClr val="002060"/>
                </a:solidFill>
              </a:rPr>
            </a:br>
            <a:endParaRPr lang="en-GB" dirty="0">
              <a:solidFill>
                <a:srgbClr val="002060"/>
              </a:solidFill>
            </a:endParaRPr>
          </a:p>
        </p:txBody>
      </p:sp>
      <p:sp>
        <p:nvSpPr>
          <p:cNvPr id="15" name="TextBox 14"/>
          <p:cNvSpPr txBox="1"/>
          <p:nvPr/>
        </p:nvSpPr>
        <p:spPr>
          <a:xfrm>
            <a:off x="838618" y="3470712"/>
            <a:ext cx="793230" cy="461665"/>
          </a:xfrm>
          <a:prstGeom prst="rect">
            <a:avLst/>
          </a:prstGeom>
          <a:noFill/>
        </p:spPr>
        <p:txBody>
          <a:bodyPr wrap="none" rtlCol="0">
            <a:spAutoFit/>
          </a:bodyPr>
          <a:lstStyle/>
          <a:p>
            <a:r>
              <a:rPr lang="en-GB" sz="2400" b="1" dirty="0" smtClean="0">
                <a:solidFill>
                  <a:schemeClr val="bg1"/>
                </a:solidFill>
              </a:rPr>
              <a:t>IDEA</a:t>
            </a:r>
            <a:endParaRPr lang="en-GB" sz="2400" b="1" dirty="0">
              <a:solidFill>
                <a:schemeClr val="bg1"/>
              </a:solidFill>
            </a:endParaRPr>
          </a:p>
        </p:txBody>
      </p:sp>
      <p:sp>
        <p:nvSpPr>
          <p:cNvPr id="11" name="Content Placeholder 2"/>
          <p:cNvSpPr>
            <a:spLocks noGrp="1"/>
          </p:cNvSpPr>
          <p:nvPr>
            <p:ph idx="1"/>
          </p:nvPr>
        </p:nvSpPr>
        <p:spPr>
          <a:xfrm>
            <a:off x="-39688" y="1988840"/>
            <a:ext cx="3987611" cy="3744416"/>
          </a:xfrm>
        </p:spPr>
        <p:txBody>
          <a:bodyPr>
            <a:normAutofit/>
          </a:bodyPr>
          <a:lstStyle/>
          <a:p>
            <a:pPr marL="0" indent="0">
              <a:buNone/>
            </a:pPr>
            <a:r>
              <a:rPr lang="en-GB" i="1" dirty="0" smtClean="0">
                <a:solidFill>
                  <a:srgbClr val="FF0000"/>
                </a:solidFill>
              </a:rPr>
              <a:t>Funders have wants, but also have constraints!</a:t>
            </a:r>
          </a:p>
          <a:p>
            <a:pPr marL="0" indent="0">
              <a:buNone/>
            </a:pPr>
            <a:endParaRPr lang="en-GB" i="1" dirty="0">
              <a:solidFill>
                <a:srgbClr val="FF0000"/>
              </a:solidFill>
            </a:endParaRPr>
          </a:p>
          <a:p>
            <a:pPr marL="0" indent="0">
              <a:buNone/>
            </a:pPr>
            <a:r>
              <a:rPr lang="en-GB" i="1" dirty="0" smtClean="0">
                <a:solidFill>
                  <a:srgbClr val="FF0000"/>
                </a:solidFill>
              </a:rPr>
              <a:t>Align your idea with funders objectives</a:t>
            </a:r>
          </a:p>
          <a:p>
            <a:pPr marL="0" indent="0">
              <a:buNone/>
            </a:pPr>
            <a:endParaRPr lang="en-GB" i="1" dirty="0">
              <a:solidFill>
                <a:srgbClr val="FF0000"/>
              </a:solidFill>
            </a:endParaRPr>
          </a:p>
          <a:p>
            <a:pPr marL="0" indent="0">
              <a:buNone/>
            </a:pPr>
            <a:endParaRPr lang="en-GB" i="1" dirty="0" smtClean="0">
              <a:solidFill>
                <a:srgbClr val="FF0000"/>
              </a:solidFill>
            </a:endParaRPr>
          </a:p>
        </p:txBody>
      </p:sp>
      <p:sp>
        <p:nvSpPr>
          <p:cNvPr id="9" name="Text Box 8"/>
          <p:cNvSpPr txBox="1">
            <a:spLocks noChangeArrowheads="1"/>
          </p:cNvSpPr>
          <p:nvPr/>
        </p:nvSpPr>
        <p:spPr bwMode="auto">
          <a:xfrm>
            <a:off x="-39688" y="6553200"/>
            <a:ext cx="9183688" cy="307777"/>
          </a:xfrm>
          <a:prstGeom prst="rect">
            <a:avLst/>
          </a:prstGeom>
          <a:noFill/>
          <a:ln w="9525">
            <a:noFill/>
            <a:miter lim="800000"/>
            <a:headEnd/>
            <a:tailEnd/>
          </a:ln>
          <a:effectLst/>
        </p:spPr>
        <p:txBody>
          <a:bodyPr>
            <a:spAutoFit/>
          </a:bodyPr>
          <a:lstStyle/>
          <a:p>
            <a:pPr>
              <a:spcBef>
                <a:spcPct val="0"/>
              </a:spcBef>
            </a:pPr>
            <a:r>
              <a:rPr lang="en-US" sz="1400" b="1" dirty="0" smtClean="0">
                <a:cs typeface="Arial" charset="0"/>
              </a:rPr>
              <a:t>Nuno.gil@mbs.ac.uk  </a:t>
            </a:r>
            <a:r>
              <a:rPr lang="en-US" sz="1400" dirty="0" smtClean="0">
                <a:cs typeface="Arial" charset="0"/>
              </a:rPr>
              <a:t>                                                                                                                           © </a:t>
            </a:r>
            <a:r>
              <a:rPr lang="en-US" sz="1400" dirty="0" err="1" smtClean="0">
                <a:cs typeface="Arial" charset="0"/>
              </a:rPr>
              <a:t>Nuno</a:t>
            </a:r>
            <a:r>
              <a:rPr lang="en-US" sz="1400" dirty="0" smtClean="0">
                <a:cs typeface="Arial" charset="0"/>
              </a:rPr>
              <a:t> A. Gil. All Rights Reserved</a:t>
            </a:r>
            <a:endParaRPr lang="en-US" sz="1400" dirty="0">
              <a:cs typeface="Arial" charset="0"/>
            </a:endParaRPr>
          </a:p>
        </p:txBody>
      </p:sp>
      <p:pic>
        <p:nvPicPr>
          <p:cNvPr id="7" name="Picture 2"/>
          <p:cNvPicPr>
            <a:picLocks noChangeAspect="1" noChangeArrowheads="1"/>
          </p:cNvPicPr>
          <p:nvPr/>
        </p:nvPicPr>
        <p:blipFill>
          <a:blip r:embed="rId2" cstate="print"/>
          <a:srcRect/>
          <a:stretch>
            <a:fillRect/>
          </a:stretch>
        </p:blipFill>
        <p:spPr bwMode="auto">
          <a:xfrm>
            <a:off x="3987611" y="15334"/>
            <a:ext cx="5156389" cy="6707088"/>
          </a:xfrm>
          <a:prstGeom prst="rect">
            <a:avLst/>
          </a:prstGeom>
          <a:noFill/>
          <a:ln w="9525">
            <a:noFill/>
            <a:miter lim="800000"/>
            <a:headEnd/>
            <a:tailEnd/>
          </a:ln>
        </p:spPr>
      </p:pic>
    </p:spTree>
    <p:extLst>
      <p:ext uri="{BB962C8B-B14F-4D97-AF65-F5344CB8AC3E}">
        <p14:creationId xmlns:p14="http://schemas.microsoft.com/office/powerpoint/2010/main" val="356809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30" y="188640"/>
            <a:ext cx="9176530" cy="706171"/>
          </a:xfrm>
        </p:spPr>
        <p:txBody>
          <a:bodyPr>
            <a:normAutofit fontScale="90000"/>
          </a:bodyPr>
          <a:lstStyle/>
          <a:p>
            <a:pPr algn="l"/>
            <a:r>
              <a:rPr lang="en-GB" dirty="0" smtClean="0">
                <a:solidFill>
                  <a:srgbClr val="002060"/>
                </a:solidFill>
              </a:rPr>
              <a:t>FIND MUTUALLY CONSENSUAL SOLUTIONS</a:t>
            </a:r>
            <a:r>
              <a:rPr lang="en-GB" dirty="0" smtClean="0">
                <a:solidFill>
                  <a:srgbClr val="002060"/>
                </a:solidFill>
              </a:rPr>
              <a:t/>
            </a:r>
            <a:br>
              <a:rPr lang="en-GB" dirty="0" smtClean="0">
                <a:solidFill>
                  <a:srgbClr val="002060"/>
                </a:solidFill>
              </a:rPr>
            </a:br>
            <a:endParaRPr lang="en-GB" dirty="0">
              <a:solidFill>
                <a:srgbClr val="002060"/>
              </a:solidFill>
            </a:endParaRPr>
          </a:p>
        </p:txBody>
      </p:sp>
      <p:sp>
        <p:nvSpPr>
          <p:cNvPr id="15" name="TextBox 14"/>
          <p:cNvSpPr txBox="1"/>
          <p:nvPr/>
        </p:nvSpPr>
        <p:spPr>
          <a:xfrm>
            <a:off x="838618" y="3470712"/>
            <a:ext cx="793230" cy="461665"/>
          </a:xfrm>
          <a:prstGeom prst="rect">
            <a:avLst/>
          </a:prstGeom>
          <a:noFill/>
        </p:spPr>
        <p:txBody>
          <a:bodyPr wrap="none" rtlCol="0">
            <a:spAutoFit/>
          </a:bodyPr>
          <a:lstStyle/>
          <a:p>
            <a:r>
              <a:rPr lang="en-GB" sz="2400" b="1" dirty="0" smtClean="0">
                <a:solidFill>
                  <a:schemeClr val="bg1"/>
                </a:solidFill>
              </a:rPr>
              <a:t>IDEA</a:t>
            </a:r>
            <a:endParaRPr lang="en-GB" sz="2400" b="1" dirty="0">
              <a:solidFill>
                <a:schemeClr val="bg1"/>
              </a:solidFill>
            </a:endParaRPr>
          </a:p>
        </p:txBody>
      </p:sp>
      <p:sp>
        <p:nvSpPr>
          <p:cNvPr id="11" name="Content Placeholder 2"/>
          <p:cNvSpPr>
            <a:spLocks noGrp="1"/>
          </p:cNvSpPr>
          <p:nvPr>
            <p:ph idx="1"/>
          </p:nvPr>
        </p:nvSpPr>
        <p:spPr>
          <a:xfrm>
            <a:off x="-39688" y="836712"/>
            <a:ext cx="9144000" cy="912304"/>
          </a:xfrm>
        </p:spPr>
        <p:txBody>
          <a:bodyPr>
            <a:normAutofit fontScale="92500" lnSpcReduction="20000"/>
          </a:bodyPr>
          <a:lstStyle/>
          <a:p>
            <a:pPr marL="0" indent="0">
              <a:buNone/>
            </a:pPr>
            <a:r>
              <a:rPr lang="en-GB" i="1" dirty="0" smtClean="0">
                <a:solidFill>
                  <a:srgbClr val="FF0000"/>
                </a:solidFill>
              </a:rPr>
              <a:t>‘We </a:t>
            </a:r>
            <a:r>
              <a:rPr lang="en-GB" i="1" dirty="0">
                <a:solidFill>
                  <a:srgbClr val="FF0000"/>
                </a:solidFill>
              </a:rPr>
              <a:t>create our wants, in part, by experiencing our choices’</a:t>
            </a:r>
          </a:p>
          <a:p>
            <a:pPr marL="0" indent="0">
              <a:buNone/>
            </a:pPr>
            <a:endParaRPr lang="en-GB" i="1" dirty="0" smtClean="0">
              <a:solidFill>
                <a:srgbClr val="FF0000"/>
              </a:solidFill>
            </a:endParaRPr>
          </a:p>
        </p:txBody>
      </p:sp>
      <p:sp>
        <p:nvSpPr>
          <p:cNvPr id="9" name="Text Box 8"/>
          <p:cNvSpPr txBox="1">
            <a:spLocks noChangeArrowheads="1"/>
          </p:cNvSpPr>
          <p:nvPr/>
        </p:nvSpPr>
        <p:spPr bwMode="auto">
          <a:xfrm>
            <a:off x="-39688" y="6553200"/>
            <a:ext cx="9183688" cy="307777"/>
          </a:xfrm>
          <a:prstGeom prst="rect">
            <a:avLst/>
          </a:prstGeom>
          <a:noFill/>
          <a:ln w="9525">
            <a:noFill/>
            <a:miter lim="800000"/>
            <a:headEnd/>
            <a:tailEnd/>
          </a:ln>
          <a:effectLst/>
        </p:spPr>
        <p:txBody>
          <a:bodyPr>
            <a:spAutoFit/>
          </a:bodyPr>
          <a:lstStyle/>
          <a:p>
            <a:pPr>
              <a:spcBef>
                <a:spcPct val="0"/>
              </a:spcBef>
            </a:pPr>
            <a:r>
              <a:rPr lang="en-US" sz="1400" b="1" dirty="0" smtClean="0">
                <a:cs typeface="Arial" charset="0"/>
              </a:rPr>
              <a:t>Nuno.gil@mbs.ac.uk  </a:t>
            </a:r>
            <a:r>
              <a:rPr lang="en-US" sz="1400" dirty="0" smtClean="0">
                <a:cs typeface="Arial" charset="0"/>
              </a:rPr>
              <a:t>                                                                                                                           © </a:t>
            </a:r>
            <a:r>
              <a:rPr lang="en-US" sz="1400" dirty="0" err="1" smtClean="0">
                <a:cs typeface="Arial" charset="0"/>
              </a:rPr>
              <a:t>Nuno</a:t>
            </a:r>
            <a:r>
              <a:rPr lang="en-US" sz="1400" dirty="0" smtClean="0">
                <a:cs typeface="Arial" charset="0"/>
              </a:rPr>
              <a:t> A. Gil. All Rights Reserved</a:t>
            </a:r>
            <a:endParaRPr lang="en-US" sz="1400" dirty="0">
              <a:cs typeface="Arial"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18927"/>
            <a:ext cx="7887067" cy="5088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868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7828" y="3047787"/>
            <a:ext cx="2917181" cy="3930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0"/>
            <a:ext cx="9144000" cy="1143000"/>
          </a:xfrm>
        </p:spPr>
        <p:txBody>
          <a:bodyPr>
            <a:normAutofit/>
          </a:bodyPr>
          <a:lstStyle/>
          <a:p>
            <a:r>
              <a:rPr lang="en-GB" dirty="0" smtClean="0">
                <a:solidFill>
                  <a:srgbClr val="002060"/>
                </a:solidFill>
              </a:rPr>
              <a:t>BE STRATEGIC</a:t>
            </a:r>
            <a:endParaRPr lang="en-GB" dirty="0">
              <a:solidFill>
                <a:srgbClr val="002060"/>
              </a:solidFill>
            </a:endParaRPr>
          </a:p>
        </p:txBody>
      </p:sp>
      <p:sp>
        <p:nvSpPr>
          <p:cNvPr id="15" name="TextBox 14"/>
          <p:cNvSpPr txBox="1"/>
          <p:nvPr/>
        </p:nvSpPr>
        <p:spPr>
          <a:xfrm>
            <a:off x="838618" y="3470712"/>
            <a:ext cx="793230" cy="461665"/>
          </a:xfrm>
          <a:prstGeom prst="rect">
            <a:avLst/>
          </a:prstGeom>
          <a:noFill/>
        </p:spPr>
        <p:txBody>
          <a:bodyPr wrap="none" rtlCol="0">
            <a:spAutoFit/>
          </a:bodyPr>
          <a:lstStyle/>
          <a:p>
            <a:r>
              <a:rPr lang="en-GB" sz="2400" b="1" dirty="0" smtClean="0">
                <a:solidFill>
                  <a:schemeClr val="bg1"/>
                </a:solidFill>
              </a:rPr>
              <a:t>IDEA</a:t>
            </a:r>
            <a:endParaRPr lang="en-GB" sz="2400" b="1" dirty="0">
              <a:solidFill>
                <a:schemeClr val="bg1"/>
              </a:solidFill>
            </a:endParaRPr>
          </a:p>
        </p:txBody>
      </p:sp>
      <p:sp>
        <p:nvSpPr>
          <p:cNvPr id="11" name="Content Placeholder 2"/>
          <p:cNvSpPr>
            <a:spLocks noGrp="1"/>
          </p:cNvSpPr>
          <p:nvPr>
            <p:ph idx="1"/>
          </p:nvPr>
        </p:nvSpPr>
        <p:spPr>
          <a:xfrm>
            <a:off x="51021" y="1124744"/>
            <a:ext cx="9144000" cy="4236088"/>
          </a:xfrm>
        </p:spPr>
        <p:txBody>
          <a:bodyPr>
            <a:normAutofit/>
          </a:bodyPr>
          <a:lstStyle/>
          <a:p>
            <a:pPr marL="0" indent="0">
              <a:buNone/>
            </a:pPr>
            <a:r>
              <a:rPr lang="en-GB" dirty="0" smtClean="0">
                <a:solidFill>
                  <a:srgbClr val="FF0000"/>
                </a:solidFill>
              </a:rPr>
              <a:t>Who controls the critical resources?  </a:t>
            </a:r>
            <a:r>
              <a:rPr lang="en-GB" dirty="0" smtClean="0"/>
              <a:t>(land, finance, political support, knowledge of requirements)</a:t>
            </a:r>
          </a:p>
          <a:p>
            <a:pPr marL="0" indent="0">
              <a:buNone/>
            </a:pPr>
            <a:endParaRPr lang="en-GB" dirty="0" smtClean="0">
              <a:solidFill>
                <a:srgbClr val="FF0000"/>
              </a:solidFill>
            </a:endParaRPr>
          </a:p>
          <a:p>
            <a:pPr marL="0" indent="0">
              <a:buNone/>
            </a:pPr>
            <a:r>
              <a:rPr lang="en-GB" b="1" dirty="0" smtClean="0">
                <a:solidFill>
                  <a:srgbClr val="FF0000"/>
                </a:solidFill>
              </a:rPr>
              <a:t>Co-opt</a:t>
            </a:r>
            <a:r>
              <a:rPr lang="en-GB" dirty="0" smtClean="0">
                <a:solidFill>
                  <a:srgbClr val="FF0000"/>
                </a:solidFill>
              </a:rPr>
              <a:t> &amp; adapt goal to carry along people you need </a:t>
            </a:r>
            <a:endParaRPr lang="en-GB" i="1" dirty="0" smtClean="0">
              <a:solidFill>
                <a:srgbClr val="FF0000"/>
              </a:solidFill>
            </a:endParaRPr>
          </a:p>
          <a:p>
            <a:endParaRPr lang="en-GB" dirty="0">
              <a:solidFill>
                <a:srgbClr val="FF0000"/>
              </a:solidFill>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015" y="3354462"/>
            <a:ext cx="2689448" cy="3557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a:off x="3275856" y="4581128"/>
            <a:ext cx="21602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 Box 8"/>
          <p:cNvSpPr txBox="1">
            <a:spLocks noChangeArrowheads="1"/>
          </p:cNvSpPr>
          <p:nvPr/>
        </p:nvSpPr>
        <p:spPr bwMode="auto">
          <a:xfrm>
            <a:off x="-39688" y="6553200"/>
            <a:ext cx="9183688" cy="307777"/>
          </a:xfrm>
          <a:prstGeom prst="rect">
            <a:avLst/>
          </a:prstGeom>
          <a:noFill/>
          <a:ln w="9525">
            <a:noFill/>
            <a:miter lim="800000"/>
            <a:headEnd/>
            <a:tailEnd/>
          </a:ln>
          <a:effectLst/>
        </p:spPr>
        <p:txBody>
          <a:bodyPr>
            <a:spAutoFit/>
          </a:bodyPr>
          <a:lstStyle/>
          <a:p>
            <a:pPr>
              <a:spcBef>
                <a:spcPct val="0"/>
              </a:spcBef>
            </a:pPr>
            <a:r>
              <a:rPr lang="en-US" sz="1400" b="1" dirty="0" smtClean="0">
                <a:cs typeface="Arial" charset="0"/>
              </a:rPr>
              <a:t>Nuno.gil@mbs.ac.uk  </a:t>
            </a:r>
            <a:r>
              <a:rPr lang="en-US" sz="1400" dirty="0" smtClean="0">
                <a:cs typeface="Arial" charset="0"/>
              </a:rPr>
              <a:t>                                                                                                                           © </a:t>
            </a:r>
            <a:r>
              <a:rPr lang="en-US" sz="1400" dirty="0" err="1" smtClean="0">
                <a:cs typeface="Arial" charset="0"/>
              </a:rPr>
              <a:t>Nuno</a:t>
            </a:r>
            <a:r>
              <a:rPr lang="en-US" sz="1400" dirty="0" smtClean="0">
                <a:cs typeface="Arial" charset="0"/>
              </a:rPr>
              <a:t> A. Gil. All Rights Reserved</a:t>
            </a:r>
            <a:endParaRPr lang="en-US" sz="1400" dirty="0">
              <a:cs typeface="Arial" charset="0"/>
            </a:endParaRPr>
          </a:p>
        </p:txBody>
      </p:sp>
    </p:spTree>
    <p:extLst>
      <p:ext uri="{BB962C8B-B14F-4D97-AF65-F5344CB8AC3E}">
        <p14:creationId xmlns:p14="http://schemas.microsoft.com/office/powerpoint/2010/main" val="2834807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57" y="3212976"/>
            <a:ext cx="2917181" cy="3930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0"/>
            <a:ext cx="9144000" cy="836712"/>
          </a:xfrm>
        </p:spPr>
        <p:txBody>
          <a:bodyPr>
            <a:normAutofit/>
          </a:bodyPr>
          <a:lstStyle/>
          <a:p>
            <a:r>
              <a:rPr lang="en-GB" dirty="0" smtClean="0">
                <a:solidFill>
                  <a:srgbClr val="002060"/>
                </a:solidFill>
              </a:rPr>
              <a:t>DESIGN THE PROJECT ORGANIZATION</a:t>
            </a:r>
            <a:endParaRPr lang="en-GB" dirty="0">
              <a:solidFill>
                <a:srgbClr val="002060"/>
              </a:solidFill>
            </a:endParaRPr>
          </a:p>
        </p:txBody>
      </p:sp>
      <p:sp>
        <p:nvSpPr>
          <p:cNvPr id="15" name="TextBox 14"/>
          <p:cNvSpPr txBox="1"/>
          <p:nvPr/>
        </p:nvSpPr>
        <p:spPr>
          <a:xfrm>
            <a:off x="838618" y="3470712"/>
            <a:ext cx="793230" cy="461665"/>
          </a:xfrm>
          <a:prstGeom prst="rect">
            <a:avLst/>
          </a:prstGeom>
          <a:noFill/>
        </p:spPr>
        <p:txBody>
          <a:bodyPr wrap="none" rtlCol="0">
            <a:spAutoFit/>
          </a:bodyPr>
          <a:lstStyle/>
          <a:p>
            <a:r>
              <a:rPr lang="en-GB" sz="2400" b="1" dirty="0" smtClean="0">
                <a:solidFill>
                  <a:schemeClr val="bg1"/>
                </a:solidFill>
              </a:rPr>
              <a:t>IDEA</a:t>
            </a:r>
            <a:endParaRPr lang="en-GB" sz="2400" b="1" dirty="0">
              <a:solidFill>
                <a:schemeClr val="bg1"/>
              </a:solidFill>
            </a:endParaRPr>
          </a:p>
        </p:txBody>
      </p:sp>
      <p:sp>
        <p:nvSpPr>
          <p:cNvPr id="11" name="Content Placeholder 2"/>
          <p:cNvSpPr>
            <a:spLocks noGrp="1"/>
          </p:cNvSpPr>
          <p:nvPr>
            <p:ph idx="1"/>
          </p:nvPr>
        </p:nvSpPr>
        <p:spPr>
          <a:xfrm>
            <a:off x="0" y="1052736"/>
            <a:ext cx="9144000" cy="4525963"/>
          </a:xfrm>
        </p:spPr>
        <p:txBody>
          <a:bodyPr>
            <a:normAutofit/>
          </a:bodyPr>
          <a:lstStyle/>
          <a:p>
            <a:pPr marL="0" indent="0">
              <a:buNone/>
            </a:pPr>
            <a:r>
              <a:rPr lang="en-GB" dirty="0" smtClean="0"/>
              <a:t>Who are the </a:t>
            </a:r>
            <a:r>
              <a:rPr lang="en-GB" dirty="0" smtClean="0">
                <a:solidFill>
                  <a:srgbClr val="FF0000"/>
                </a:solidFill>
              </a:rPr>
              <a:t>supporters,  opponents?</a:t>
            </a:r>
            <a:r>
              <a:rPr lang="en-GB" dirty="0" smtClean="0"/>
              <a:t> </a:t>
            </a:r>
          </a:p>
          <a:p>
            <a:pPr marL="0" indent="0">
              <a:buNone/>
            </a:pPr>
            <a:r>
              <a:rPr lang="en-GB" dirty="0" smtClean="0"/>
              <a:t>Which stakeholders you  </a:t>
            </a:r>
            <a:r>
              <a:rPr lang="en-GB" dirty="0" smtClean="0">
                <a:solidFill>
                  <a:srgbClr val="FF0000"/>
                </a:solidFill>
              </a:rPr>
              <a:t>consult?</a:t>
            </a:r>
          </a:p>
          <a:p>
            <a:pPr marL="0" indent="0">
              <a:buNone/>
            </a:pPr>
            <a:r>
              <a:rPr lang="en-GB" dirty="0" smtClean="0"/>
              <a:t>Which stakeholders must be </a:t>
            </a:r>
            <a:r>
              <a:rPr lang="en-GB" dirty="0" smtClean="0">
                <a:solidFill>
                  <a:srgbClr val="FF0000"/>
                </a:solidFill>
              </a:rPr>
              <a:t>development partners?</a:t>
            </a:r>
          </a:p>
          <a:p>
            <a:pPr marL="0" indent="0">
              <a:buNone/>
            </a:pPr>
            <a:r>
              <a:rPr lang="en-GB" dirty="0" smtClean="0"/>
              <a:t>Set organizational boundaries: </a:t>
            </a:r>
            <a:r>
              <a:rPr lang="en-GB" dirty="0" smtClean="0">
                <a:solidFill>
                  <a:srgbClr val="FF0000"/>
                </a:solidFill>
              </a:rPr>
              <a:t>who does what?</a:t>
            </a:r>
          </a:p>
          <a:p>
            <a:endParaRPr lang="en-GB" dirty="0">
              <a:solidFill>
                <a:srgbClr val="FF0000"/>
              </a:solidFill>
            </a:endParaRPr>
          </a:p>
        </p:txBody>
      </p:sp>
      <p:cxnSp>
        <p:nvCxnSpPr>
          <p:cNvPr id="4" name="Straight Arrow Connector 3"/>
          <p:cNvCxnSpPr/>
          <p:nvPr/>
        </p:nvCxnSpPr>
        <p:spPr>
          <a:xfrm>
            <a:off x="3275856" y="5013176"/>
            <a:ext cx="21602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404667"/>
            <a:ext cx="2678211" cy="2967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8"/>
          <p:cNvSpPr txBox="1">
            <a:spLocks noChangeArrowheads="1"/>
          </p:cNvSpPr>
          <p:nvPr/>
        </p:nvSpPr>
        <p:spPr bwMode="auto">
          <a:xfrm>
            <a:off x="-39688" y="6553200"/>
            <a:ext cx="9183688" cy="307777"/>
          </a:xfrm>
          <a:prstGeom prst="rect">
            <a:avLst/>
          </a:prstGeom>
          <a:noFill/>
          <a:ln w="9525">
            <a:noFill/>
            <a:miter lim="800000"/>
            <a:headEnd/>
            <a:tailEnd/>
          </a:ln>
          <a:effectLst/>
        </p:spPr>
        <p:txBody>
          <a:bodyPr>
            <a:spAutoFit/>
          </a:bodyPr>
          <a:lstStyle/>
          <a:p>
            <a:pPr>
              <a:spcBef>
                <a:spcPct val="0"/>
              </a:spcBef>
            </a:pPr>
            <a:r>
              <a:rPr lang="en-US" sz="1400" b="1" dirty="0" smtClean="0">
                <a:cs typeface="Arial" charset="0"/>
              </a:rPr>
              <a:t>Nuno.gil@mbs.ac.uk  </a:t>
            </a:r>
            <a:r>
              <a:rPr lang="en-US" sz="1400" dirty="0" smtClean="0">
                <a:cs typeface="Arial" charset="0"/>
              </a:rPr>
              <a:t>                                                                                                                           © </a:t>
            </a:r>
            <a:r>
              <a:rPr lang="en-US" sz="1400" dirty="0" err="1" smtClean="0">
                <a:cs typeface="Arial" charset="0"/>
              </a:rPr>
              <a:t>Nuno</a:t>
            </a:r>
            <a:r>
              <a:rPr lang="en-US" sz="1400" dirty="0" smtClean="0">
                <a:cs typeface="Arial" charset="0"/>
              </a:rPr>
              <a:t> A. Gil. All Rights Reserved</a:t>
            </a:r>
            <a:endParaRPr lang="en-US" sz="1400" dirty="0">
              <a:cs typeface="Arial" charset="0"/>
            </a:endParaRPr>
          </a:p>
        </p:txBody>
      </p:sp>
    </p:spTree>
    <p:extLst>
      <p:ext uri="{BB962C8B-B14F-4D97-AF65-F5344CB8AC3E}">
        <p14:creationId xmlns:p14="http://schemas.microsoft.com/office/powerpoint/2010/main" val="1408930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rmAutofit/>
          </a:bodyPr>
          <a:lstStyle/>
          <a:p>
            <a:r>
              <a:rPr lang="en-GB" dirty="0" smtClean="0">
                <a:solidFill>
                  <a:srgbClr val="002060"/>
                </a:solidFill>
              </a:rPr>
              <a:t>COORDINATE</a:t>
            </a:r>
            <a:endParaRPr lang="en-GB" dirty="0">
              <a:solidFill>
                <a:srgbClr val="002060"/>
              </a:solidFill>
            </a:endParaRPr>
          </a:p>
        </p:txBody>
      </p:sp>
      <p:sp>
        <p:nvSpPr>
          <p:cNvPr id="15" name="TextBox 14"/>
          <p:cNvSpPr txBox="1"/>
          <p:nvPr/>
        </p:nvSpPr>
        <p:spPr>
          <a:xfrm>
            <a:off x="838618" y="3470712"/>
            <a:ext cx="793230" cy="461665"/>
          </a:xfrm>
          <a:prstGeom prst="rect">
            <a:avLst/>
          </a:prstGeom>
          <a:noFill/>
        </p:spPr>
        <p:txBody>
          <a:bodyPr wrap="none" rtlCol="0">
            <a:spAutoFit/>
          </a:bodyPr>
          <a:lstStyle/>
          <a:p>
            <a:r>
              <a:rPr lang="en-GB" sz="2400" b="1" dirty="0" smtClean="0">
                <a:solidFill>
                  <a:schemeClr val="bg1"/>
                </a:solidFill>
              </a:rPr>
              <a:t>IDEA</a:t>
            </a:r>
            <a:endParaRPr lang="en-GB" sz="2400" b="1" dirty="0">
              <a:solidFill>
                <a:schemeClr val="bg1"/>
              </a:solidFill>
            </a:endParaRPr>
          </a:p>
        </p:txBody>
      </p:sp>
      <p:sp>
        <p:nvSpPr>
          <p:cNvPr id="11" name="Content Placeholder 2"/>
          <p:cNvSpPr>
            <a:spLocks noGrp="1"/>
          </p:cNvSpPr>
          <p:nvPr>
            <p:ph idx="1"/>
          </p:nvPr>
        </p:nvSpPr>
        <p:spPr>
          <a:xfrm>
            <a:off x="0" y="1052736"/>
            <a:ext cx="9144000" cy="4525963"/>
          </a:xfrm>
        </p:spPr>
        <p:txBody>
          <a:bodyPr>
            <a:normAutofit/>
          </a:bodyPr>
          <a:lstStyle/>
          <a:p>
            <a:r>
              <a:rPr lang="en-GB" dirty="0"/>
              <a:t>T</a:t>
            </a:r>
            <a:r>
              <a:rPr lang="en-GB" dirty="0" smtClean="0"/>
              <a:t>echnical people are good to set requirements, coordinate needs </a:t>
            </a:r>
          </a:p>
        </p:txBody>
      </p:sp>
      <p:cxnSp>
        <p:nvCxnSpPr>
          <p:cNvPr id="4" name="Straight Arrow Connector 3"/>
          <p:cNvCxnSpPr/>
          <p:nvPr/>
        </p:nvCxnSpPr>
        <p:spPr>
          <a:xfrm>
            <a:off x="3275856" y="5013176"/>
            <a:ext cx="21602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36" y="3356992"/>
            <a:ext cx="2678211" cy="2967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3443" y="3051446"/>
            <a:ext cx="3297138" cy="3809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8"/>
          <p:cNvSpPr txBox="1">
            <a:spLocks noChangeArrowheads="1"/>
          </p:cNvSpPr>
          <p:nvPr/>
        </p:nvSpPr>
        <p:spPr bwMode="auto">
          <a:xfrm>
            <a:off x="-39688" y="6553200"/>
            <a:ext cx="9183688" cy="307777"/>
          </a:xfrm>
          <a:prstGeom prst="rect">
            <a:avLst/>
          </a:prstGeom>
          <a:noFill/>
          <a:ln w="9525">
            <a:noFill/>
            <a:miter lim="800000"/>
            <a:headEnd/>
            <a:tailEnd/>
          </a:ln>
          <a:effectLst/>
        </p:spPr>
        <p:txBody>
          <a:bodyPr>
            <a:spAutoFit/>
          </a:bodyPr>
          <a:lstStyle/>
          <a:p>
            <a:pPr>
              <a:spcBef>
                <a:spcPct val="0"/>
              </a:spcBef>
            </a:pPr>
            <a:r>
              <a:rPr lang="en-US" sz="1400" b="1" dirty="0" smtClean="0">
                <a:cs typeface="Arial" charset="0"/>
              </a:rPr>
              <a:t>Nuno.gil@mbs.ac.uk  </a:t>
            </a:r>
            <a:r>
              <a:rPr lang="en-US" sz="1400" dirty="0" smtClean="0">
                <a:cs typeface="Arial" charset="0"/>
              </a:rPr>
              <a:t>                                                                                                                           © </a:t>
            </a:r>
            <a:r>
              <a:rPr lang="en-US" sz="1400" dirty="0" err="1" smtClean="0">
                <a:cs typeface="Arial" charset="0"/>
              </a:rPr>
              <a:t>Nuno</a:t>
            </a:r>
            <a:r>
              <a:rPr lang="en-US" sz="1400" dirty="0" smtClean="0">
                <a:cs typeface="Arial" charset="0"/>
              </a:rPr>
              <a:t> A. Gil. All Rights Reserved</a:t>
            </a:r>
            <a:endParaRPr lang="en-US" sz="1400" dirty="0">
              <a:cs typeface="Arial" charset="0"/>
            </a:endParaRPr>
          </a:p>
        </p:txBody>
      </p:sp>
    </p:spTree>
    <p:extLst>
      <p:ext uri="{BB962C8B-B14F-4D97-AF65-F5344CB8AC3E}">
        <p14:creationId xmlns:p14="http://schemas.microsoft.com/office/powerpoint/2010/main" val="2705552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347864" cy="836712"/>
          </a:xfrm>
        </p:spPr>
        <p:txBody>
          <a:bodyPr>
            <a:normAutofit/>
          </a:bodyPr>
          <a:lstStyle/>
          <a:p>
            <a:r>
              <a:rPr lang="en-GB" dirty="0" smtClean="0">
                <a:solidFill>
                  <a:srgbClr val="002060"/>
                </a:solidFill>
              </a:rPr>
              <a:t>COOPERATE</a:t>
            </a:r>
            <a:endParaRPr lang="en-GB" dirty="0">
              <a:solidFill>
                <a:srgbClr val="002060"/>
              </a:solidFill>
            </a:endParaRPr>
          </a:p>
        </p:txBody>
      </p:sp>
      <p:sp>
        <p:nvSpPr>
          <p:cNvPr id="11" name="Content Placeholder 2"/>
          <p:cNvSpPr>
            <a:spLocks noGrp="1"/>
          </p:cNvSpPr>
          <p:nvPr>
            <p:ph idx="1"/>
          </p:nvPr>
        </p:nvSpPr>
        <p:spPr>
          <a:xfrm>
            <a:off x="0" y="1052736"/>
            <a:ext cx="3425163" cy="4525963"/>
          </a:xfrm>
        </p:spPr>
        <p:txBody>
          <a:bodyPr>
            <a:normAutofit lnSpcReduction="10000"/>
          </a:bodyPr>
          <a:lstStyle/>
          <a:p>
            <a:r>
              <a:rPr lang="en-GB" dirty="0" smtClean="0"/>
              <a:t>Only leaders can negotiate/ cut deals</a:t>
            </a:r>
          </a:p>
          <a:p>
            <a:endParaRPr lang="en-GB" dirty="0"/>
          </a:p>
          <a:p>
            <a:r>
              <a:rPr lang="en-GB" dirty="0" smtClean="0"/>
              <a:t>But leader need help from officials to see possible solutions</a:t>
            </a:r>
          </a:p>
          <a:p>
            <a:endParaRPr lang="en-GB" dirty="0" smtClean="0"/>
          </a:p>
        </p:txBody>
      </p:sp>
      <p:sp>
        <p:nvSpPr>
          <p:cNvPr id="8" name="Text Box 8"/>
          <p:cNvSpPr txBox="1">
            <a:spLocks noChangeArrowheads="1"/>
          </p:cNvSpPr>
          <p:nvPr/>
        </p:nvSpPr>
        <p:spPr bwMode="auto">
          <a:xfrm>
            <a:off x="-39688" y="6553200"/>
            <a:ext cx="9183688" cy="307777"/>
          </a:xfrm>
          <a:prstGeom prst="rect">
            <a:avLst/>
          </a:prstGeom>
          <a:noFill/>
          <a:ln w="9525">
            <a:noFill/>
            <a:miter lim="800000"/>
            <a:headEnd/>
            <a:tailEnd/>
          </a:ln>
          <a:effectLst/>
        </p:spPr>
        <p:txBody>
          <a:bodyPr>
            <a:spAutoFit/>
          </a:bodyPr>
          <a:lstStyle/>
          <a:p>
            <a:pPr>
              <a:spcBef>
                <a:spcPct val="0"/>
              </a:spcBef>
            </a:pPr>
            <a:r>
              <a:rPr lang="en-US" sz="1400" b="1" dirty="0" smtClean="0">
                <a:cs typeface="Arial" charset="0"/>
              </a:rPr>
              <a:t>Nuno.gil@mbs.ac.uk  </a:t>
            </a:r>
            <a:r>
              <a:rPr lang="en-US" sz="1400" dirty="0" smtClean="0">
                <a:cs typeface="Arial" charset="0"/>
              </a:rPr>
              <a:t>                                                                                                                           © </a:t>
            </a:r>
            <a:r>
              <a:rPr lang="en-US" sz="1400" dirty="0" err="1" smtClean="0">
                <a:cs typeface="Arial" charset="0"/>
              </a:rPr>
              <a:t>Nuno</a:t>
            </a:r>
            <a:r>
              <a:rPr lang="en-US" sz="1400" dirty="0" smtClean="0">
                <a:cs typeface="Arial" charset="0"/>
              </a:rPr>
              <a:t> A. Gil. All Rights Reserved</a:t>
            </a:r>
            <a:endParaRPr lang="en-US" sz="1400" dirty="0">
              <a:cs typeface="Arial"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5163" y="476671"/>
            <a:ext cx="5702156" cy="5736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7385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0" y="755658"/>
            <a:ext cx="9143999" cy="1223590"/>
          </a:xfrm>
        </p:spPr>
        <p:txBody>
          <a:bodyPr>
            <a:normAutofit fontScale="90000"/>
          </a:bodyPr>
          <a:lstStyle/>
          <a:p>
            <a:pPr algn="l"/>
            <a:r>
              <a:rPr lang="en-GB" sz="4400" dirty="0" smtClean="0">
                <a:solidFill>
                  <a:srgbClr val="0000FF"/>
                </a:solidFill>
              </a:rPr>
              <a:t>Megaproject: a form of organizing work to develop capital-intensive infrastructure </a:t>
            </a:r>
            <a:r>
              <a:rPr lang="en-GB" sz="4400" dirty="0" smtClean="0"/>
              <a:t/>
            </a:r>
            <a:br>
              <a:rPr lang="en-GB" sz="4400" dirty="0" smtClean="0"/>
            </a:br>
            <a:r>
              <a:rPr lang="en-GB" sz="4000" b="1" dirty="0" smtClean="0"/>
              <a:t/>
            </a:r>
            <a:br>
              <a:rPr lang="en-GB" sz="4000" b="1" dirty="0" smtClean="0"/>
            </a:br>
            <a:r>
              <a:rPr lang="en-GB" sz="4000" b="1" dirty="0" smtClean="0"/>
              <a:t/>
            </a:r>
            <a:br>
              <a:rPr lang="en-GB" sz="4000" b="1" dirty="0" smtClean="0"/>
            </a:br>
            <a:endParaRPr lang="en-GB" sz="4000" b="1" dirty="0"/>
          </a:p>
        </p:txBody>
      </p:sp>
      <p:sp>
        <p:nvSpPr>
          <p:cNvPr id="50179" name="Rectangle 3"/>
          <p:cNvSpPr>
            <a:spLocks noGrp="1" noChangeArrowheads="1"/>
          </p:cNvSpPr>
          <p:nvPr>
            <p:ph type="subTitle" idx="1"/>
          </p:nvPr>
        </p:nvSpPr>
        <p:spPr>
          <a:xfrm>
            <a:off x="827584" y="4149080"/>
            <a:ext cx="7561262" cy="647700"/>
          </a:xfrm>
        </p:spPr>
        <p:txBody>
          <a:bodyPr/>
          <a:lstStyle/>
          <a:p>
            <a:pPr algn="l">
              <a:lnSpc>
                <a:spcPct val="80000"/>
              </a:lnSpc>
            </a:pPr>
            <a:endParaRPr lang="en-GB" dirty="0">
              <a:latin typeface="Arial" charset="0"/>
            </a:endParaRPr>
          </a:p>
          <a:p>
            <a:pPr>
              <a:lnSpc>
                <a:spcPct val="80000"/>
              </a:lnSpc>
            </a:pPr>
            <a:endParaRPr lang="en-GB" dirty="0">
              <a:latin typeface="Arial" charset="0"/>
            </a:endParaRPr>
          </a:p>
          <a:p>
            <a:pPr>
              <a:lnSpc>
                <a:spcPct val="80000"/>
              </a:lnSpc>
            </a:pPr>
            <a:endParaRPr lang="en-GB" sz="3200" dirty="0">
              <a:latin typeface="Arial" charset="0"/>
            </a:endParaRPr>
          </a:p>
        </p:txBody>
      </p:sp>
      <p:sp>
        <p:nvSpPr>
          <p:cNvPr id="5" name="Rectangle 2"/>
          <p:cNvSpPr txBox="1">
            <a:spLocks noChangeArrowheads="1"/>
          </p:cNvSpPr>
          <p:nvPr/>
        </p:nvSpPr>
        <p:spPr bwMode="auto">
          <a:xfrm>
            <a:off x="33378" y="5517232"/>
            <a:ext cx="9143998" cy="367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GB" sz="2400" kern="0" dirty="0" smtClean="0">
                <a:latin typeface="+mj-lt"/>
                <a:ea typeface="+mj-ea"/>
                <a:cs typeface="+mj-cs"/>
              </a:rPr>
              <a:t>Infrastructure</a:t>
            </a:r>
          </a:p>
          <a:p>
            <a:pPr marL="0" marR="0" lvl="0" indent="0" defTabSz="914400" rtl="0" eaLnBrk="1" fontAlgn="base" latinLnBrk="0" hangingPunct="1">
              <a:lnSpc>
                <a:spcPct val="100000"/>
              </a:lnSpc>
              <a:spcBef>
                <a:spcPct val="0"/>
              </a:spcBef>
              <a:spcAft>
                <a:spcPct val="0"/>
              </a:spcAft>
              <a:buClrTx/>
              <a:buSzTx/>
              <a:buFontTx/>
              <a:buNone/>
              <a:tabLst/>
              <a:defRPr/>
            </a:pPr>
            <a:r>
              <a:rPr lang="en-GB" sz="2400" kern="0" dirty="0" smtClean="0">
                <a:latin typeface="+mj-lt"/>
                <a:ea typeface="+mj-ea"/>
                <a:cs typeface="+mj-cs"/>
              </a:rPr>
              <a:t>-M</a:t>
            </a:r>
            <a:r>
              <a:rPr kumimoji="0" lang="en-GB" sz="2400" b="0" i="0" u="none" strike="noStrike" kern="0" cap="none" spc="0" normalizeH="0" baseline="0" noProof="0" dirty="0" smtClean="0">
                <a:ln>
                  <a:noFill/>
                </a:ln>
                <a:solidFill>
                  <a:schemeClr val="tx1"/>
                </a:solidFill>
                <a:effectLst/>
                <a:uLnTx/>
                <a:uFillTx/>
                <a:latin typeface="+mj-lt"/>
                <a:ea typeface="+mj-ea"/>
                <a:cs typeface="+mj-cs"/>
              </a:rPr>
              <a:t>an-made resource </a:t>
            </a:r>
            <a:r>
              <a:rPr kumimoji="0" lang="en-GB" sz="2400" b="0" i="1" u="none" strike="noStrike" kern="0" cap="none" spc="0" normalizeH="0" baseline="0" noProof="0" dirty="0" smtClean="0">
                <a:ln>
                  <a:noFill/>
                </a:ln>
                <a:solidFill>
                  <a:srgbClr val="FF0000"/>
                </a:solidFill>
                <a:effectLst/>
                <a:uLnTx/>
                <a:uFillTx/>
                <a:latin typeface="+mj-lt"/>
                <a:ea typeface="+mj-ea"/>
                <a:cs typeface="+mj-cs"/>
              </a:rPr>
              <a:t>to share </a:t>
            </a:r>
          </a:p>
          <a:p>
            <a:pPr marL="0" marR="0" lvl="0" indent="0" defTabSz="914400" rtl="0" eaLnBrk="1" fontAlgn="base" latinLnBrk="0" hangingPunct="1">
              <a:lnSpc>
                <a:spcPct val="100000"/>
              </a:lnSpc>
              <a:spcBef>
                <a:spcPct val="0"/>
              </a:spcBef>
              <a:spcAft>
                <a:spcPct val="0"/>
              </a:spcAft>
              <a:buClrTx/>
              <a:buSzTx/>
              <a:buFontTx/>
              <a:buNone/>
              <a:tabLst/>
              <a:defRPr/>
            </a:pPr>
            <a:r>
              <a:rPr lang="en-GB" sz="2400" kern="0" noProof="0" dirty="0" smtClean="0">
                <a:latin typeface="+mj-lt"/>
                <a:ea typeface="+mj-ea"/>
                <a:cs typeface="+mj-cs"/>
              </a:rPr>
              <a:t>-B</a:t>
            </a:r>
            <a:r>
              <a:rPr kumimoji="0" lang="en-GB" sz="2400" b="0" i="0" u="none" strike="noStrike" kern="0" cap="none" spc="0" normalizeH="0" noProof="0" dirty="0" smtClean="0">
                <a:ln>
                  <a:noFill/>
                </a:ln>
                <a:solidFill>
                  <a:schemeClr val="tx1"/>
                </a:solidFill>
                <a:effectLst/>
                <a:uLnTx/>
                <a:uFillTx/>
                <a:latin typeface="+mj-lt"/>
                <a:ea typeface="+mj-ea"/>
                <a:cs typeface="+mj-cs"/>
              </a:rPr>
              <a:t>ackbone of modern society/pillar of economic competitiveness</a:t>
            </a:r>
          </a:p>
          <a:p>
            <a:pPr marL="0" marR="0" lvl="0" indent="0" defTabSz="914400" rtl="0" eaLnBrk="1" fontAlgn="base" latinLnBrk="0" hangingPunct="1">
              <a:lnSpc>
                <a:spcPct val="100000"/>
              </a:lnSpc>
              <a:spcBef>
                <a:spcPct val="0"/>
              </a:spcBef>
              <a:spcAft>
                <a:spcPct val="0"/>
              </a:spcAft>
              <a:buClrTx/>
              <a:buSzTx/>
              <a:buFontTx/>
              <a:buNone/>
              <a:tabLst/>
              <a:defRPr/>
            </a:pPr>
            <a:r>
              <a:rPr lang="en-GB" sz="2400" kern="0" dirty="0" smtClean="0">
                <a:latin typeface="+mj-lt"/>
                <a:ea typeface="+mj-ea"/>
                <a:cs typeface="+mj-cs"/>
              </a:rPr>
              <a:t>-Major source of private and collective value creation</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noProof="0" dirty="0" smtClean="0">
                <a:ln>
                  <a:noFill/>
                </a:ln>
                <a:solidFill>
                  <a:schemeClr val="tx1"/>
                </a:solidFill>
                <a:effectLst/>
                <a:uLnTx/>
                <a:uFillTx/>
                <a:latin typeface="+mj-lt"/>
                <a:ea typeface="+mj-ea"/>
                <a:cs typeface="+mj-cs"/>
              </a:rPr>
              <a:t>-Global problem: population growth, climate change, migration crisis </a:t>
            </a:r>
            <a:r>
              <a:rPr kumimoji="0" lang="en-GB" sz="4000" b="1" i="0" u="none" strike="noStrike" kern="0" cap="none" spc="0" normalizeH="0" baseline="0" noProof="0" dirty="0" smtClean="0">
                <a:ln>
                  <a:noFill/>
                </a:ln>
                <a:solidFill>
                  <a:schemeClr val="tx1"/>
                </a:solidFill>
                <a:effectLst/>
                <a:uLnTx/>
                <a:uFillTx/>
                <a:latin typeface="+mj-lt"/>
                <a:ea typeface="+mj-ea"/>
                <a:cs typeface="+mj-cs"/>
              </a:rPr>
              <a:t/>
            </a:r>
            <a:br>
              <a:rPr kumimoji="0" lang="en-GB" sz="4000" b="1" i="0" u="none" strike="noStrike" kern="0" cap="none" spc="0" normalizeH="0" baseline="0" noProof="0" dirty="0" smtClean="0">
                <a:ln>
                  <a:noFill/>
                </a:ln>
                <a:solidFill>
                  <a:schemeClr val="tx1"/>
                </a:solidFill>
                <a:effectLst/>
                <a:uLnTx/>
                <a:uFillTx/>
                <a:latin typeface="+mj-lt"/>
                <a:ea typeface="+mj-ea"/>
                <a:cs typeface="+mj-cs"/>
              </a:rPr>
            </a:br>
            <a:endParaRPr kumimoji="0" lang="en-GB" sz="4000" b="1" i="0" u="none" strike="noStrike" kern="0" cap="none" spc="0" normalizeH="0" baseline="0" noProof="0" dirty="0">
              <a:ln>
                <a:noFill/>
              </a:ln>
              <a:solidFill>
                <a:schemeClr val="tx1"/>
              </a:solidFill>
              <a:effectLst/>
              <a:uLnTx/>
              <a:uFillTx/>
              <a:latin typeface="+mj-lt"/>
              <a:ea typeface="+mj-ea"/>
              <a:cs typeface="+mj-cs"/>
            </a:endParaRPr>
          </a:p>
        </p:txBody>
      </p:sp>
      <p:pic>
        <p:nvPicPr>
          <p:cNvPr id="7" name="Picture 3"/>
          <p:cNvPicPr>
            <a:picLocks noChangeAspect="1" noChangeArrowheads="1"/>
          </p:cNvPicPr>
          <p:nvPr/>
        </p:nvPicPr>
        <p:blipFill>
          <a:blip r:embed="rId2" cstate="print"/>
          <a:srcRect/>
          <a:stretch>
            <a:fillRect/>
          </a:stretch>
        </p:blipFill>
        <p:spPr bwMode="auto">
          <a:xfrm>
            <a:off x="1857828" y="1207267"/>
            <a:ext cx="5436757" cy="3136256"/>
          </a:xfrm>
          <a:prstGeom prst="rect">
            <a:avLst/>
          </a:prstGeom>
          <a:noFill/>
          <a:ln w="9525">
            <a:noFill/>
            <a:miter lim="800000"/>
            <a:headEnd/>
            <a:tailEnd/>
          </a:ln>
        </p:spPr>
      </p:pic>
      <p:sp>
        <p:nvSpPr>
          <p:cNvPr id="8" name="Rectangle 7"/>
          <p:cNvSpPr/>
          <p:nvPr/>
        </p:nvSpPr>
        <p:spPr>
          <a:xfrm>
            <a:off x="827584" y="6511761"/>
            <a:ext cx="4572000" cy="276999"/>
          </a:xfrm>
          <a:prstGeom prst="rect">
            <a:avLst/>
          </a:prstGeom>
        </p:spPr>
        <p:txBody>
          <a:bodyPr>
            <a:spAutoFit/>
          </a:bodyPr>
          <a:lstStyle/>
          <a:p>
            <a:r>
              <a:rPr lang="en-GB" sz="1200" i="1" dirty="0" smtClean="0"/>
              <a:t>World Economic Forum’s Global Competitiveness Index 2012-2013</a:t>
            </a:r>
            <a:endParaRPr lang="fr-FR" sz="1200" i="1" dirty="0"/>
          </a:p>
        </p:txBody>
      </p:sp>
      <p:sp>
        <p:nvSpPr>
          <p:cNvPr id="9" name="Text Box 8"/>
          <p:cNvSpPr txBox="1">
            <a:spLocks noChangeArrowheads="1"/>
          </p:cNvSpPr>
          <p:nvPr/>
        </p:nvSpPr>
        <p:spPr bwMode="auto">
          <a:xfrm>
            <a:off x="1" y="6553200"/>
            <a:ext cx="9144000" cy="307777"/>
          </a:xfrm>
          <a:prstGeom prst="rect">
            <a:avLst/>
          </a:prstGeom>
          <a:noFill/>
          <a:ln w="9525">
            <a:noFill/>
            <a:miter lim="800000"/>
            <a:headEnd/>
            <a:tailEnd/>
          </a:ln>
          <a:effectLst/>
        </p:spPr>
        <p:txBody>
          <a:bodyPr wrap="square">
            <a:spAutoFit/>
          </a:bodyPr>
          <a:lstStyle/>
          <a:p>
            <a:pPr algn="r">
              <a:spcBef>
                <a:spcPct val="0"/>
              </a:spcBef>
            </a:pPr>
            <a:r>
              <a:rPr lang="en-US" sz="1400" dirty="0">
                <a:cs typeface="Arial" charset="0"/>
              </a:rPr>
              <a:t>                                                                                                                                 © </a:t>
            </a:r>
            <a:r>
              <a:rPr lang="en-US" sz="1400" dirty="0" err="1" smtClean="0">
                <a:cs typeface="Arial" charset="0"/>
              </a:rPr>
              <a:t>Nuno</a:t>
            </a:r>
            <a:r>
              <a:rPr lang="en-US" sz="1400" dirty="0" smtClean="0">
                <a:cs typeface="Arial" charset="0"/>
              </a:rPr>
              <a:t> A. Gil</a:t>
            </a:r>
            <a:endParaRPr lang="en-US" sz="1400" dirty="0">
              <a:cs typeface="Arial" charset="0"/>
            </a:endParaRPr>
          </a:p>
        </p:txBody>
      </p:sp>
    </p:spTree>
    <p:extLst>
      <p:ext uri="{BB962C8B-B14F-4D97-AF65-F5344CB8AC3E}">
        <p14:creationId xmlns:p14="http://schemas.microsoft.com/office/powerpoint/2010/main" val="3086101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rmAutofit fontScale="90000"/>
          </a:bodyPr>
          <a:lstStyle/>
          <a:p>
            <a:r>
              <a:rPr lang="en-GB" dirty="0" smtClean="0">
                <a:solidFill>
                  <a:srgbClr val="002060"/>
                </a:solidFill>
              </a:rPr>
              <a:t>MANAGE </a:t>
            </a:r>
            <a:r>
              <a:rPr lang="en-GB" dirty="0" smtClean="0">
                <a:solidFill>
                  <a:srgbClr val="002060"/>
                </a:solidFill>
              </a:rPr>
              <a:t>PERFORMANCE EXPECTATIONS</a:t>
            </a:r>
            <a:endParaRPr lang="en-GB" dirty="0">
              <a:solidFill>
                <a:srgbClr val="002060"/>
              </a:solidFill>
            </a:endParaRPr>
          </a:p>
        </p:txBody>
      </p:sp>
      <p:sp>
        <p:nvSpPr>
          <p:cNvPr id="15" name="TextBox 14"/>
          <p:cNvSpPr txBox="1"/>
          <p:nvPr/>
        </p:nvSpPr>
        <p:spPr>
          <a:xfrm>
            <a:off x="838618" y="3470712"/>
            <a:ext cx="793230" cy="461665"/>
          </a:xfrm>
          <a:prstGeom prst="rect">
            <a:avLst/>
          </a:prstGeom>
          <a:noFill/>
        </p:spPr>
        <p:txBody>
          <a:bodyPr wrap="none" rtlCol="0">
            <a:spAutoFit/>
          </a:bodyPr>
          <a:lstStyle/>
          <a:p>
            <a:r>
              <a:rPr lang="en-GB" sz="2400" b="1" dirty="0" smtClean="0">
                <a:solidFill>
                  <a:schemeClr val="bg1"/>
                </a:solidFill>
              </a:rPr>
              <a:t>IDEA</a:t>
            </a:r>
            <a:endParaRPr lang="en-GB" sz="2400" b="1" dirty="0">
              <a:solidFill>
                <a:schemeClr val="bg1"/>
              </a:solidFill>
            </a:endParaRPr>
          </a:p>
        </p:txBody>
      </p:sp>
      <p:sp>
        <p:nvSpPr>
          <p:cNvPr id="11" name="Content Placeholder 2"/>
          <p:cNvSpPr>
            <a:spLocks noGrp="1"/>
          </p:cNvSpPr>
          <p:nvPr>
            <p:ph idx="1"/>
          </p:nvPr>
        </p:nvSpPr>
        <p:spPr>
          <a:xfrm>
            <a:off x="0" y="1052736"/>
            <a:ext cx="9144000" cy="4525963"/>
          </a:xfrm>
        </p:spPr>
        <p:txBody>
          <a:bodyPr>
            <a:normAutofit lnSpcReduction="10000"/>
          </a:bodyPr>
          <a:lstStyle/>
          <a:p>
            <a:r>
              <a:rPr lang="en-GB" i="1" dirty="0" smtClean="0">
                <a:solidFill>
                  <a:srgbClr val="FF0000"/>
                </a:solidFill>
              </a:rPr>
              <a:t>Performance targets </a:t>
            </a:r>
            <a:r>
              <a:rPr lang="en-GB" i="1" dirty="0" smtClean="0"/>
              <a:t>(budgets, </a:t>
            </a:r>
            <a:r>
              <a:rPr lang="en-GB" i="1" dirty="0" smtClean="0"/>
              <a:t>timescales, scope) </a:t>
            </a:r>
            <a:r>
              <a:rPr lang="en-GB" i="1" dirty="0" smtClean="0"/>
              <a:t>give </a:t>
            </a:r>
            <a:r>
              <a:rPr lang="en-GB" i="1" dirty="0" smtClean="0"/>
              <a:t>legitimacy to forge ahead</a:t>
            </a:r>
            <a:endParaRPr lang="en-GB" i="1" dirty="0" smtClean="0"/>
          </a:p>
          <a:p>
            <a:endParaRPr lang="en-GB" i="1" dirty="0" smtClean="0"/>
          </a:p>
          <a:p>
            <a:r>
              <a:rPr lang="en-GB" i="1" dirty="0" smtClean="0"/>
              <a:t>But it‘s hard to get the targets right early on</a:t>
            </a:r>
          </a:p>
          <a:p>
            <a:endParaRPr lang="en-GB" i="1" dirty="0"/>
          </a:p>
          <a:p>
            <a:r>
              <a:rPr lang="en-GB" i="1" dirty="0" smtClean="0"/>
              <a:t>Build </a:t>
            </a:r>
            <a:r>
              <a:rPr lang="en-GB" i="1" dirty="0" smtClean="0">
                <a:solidFill>
                  <a:srgbClr val="FF0000"/>
                </a:solidFill>
              </a:rPr>
              <a:t>buffers</a:t>
            </a:r>
          </a:p>
          <a:p>
            <a:endParaRPr lang="en-GB" i="1" dirty="0"/>
          </a:p>
          <a:p>
            <a:r>
              <a:rPr lang="en-GB" i="1" dirty="0" smtClean="0"/>
              <a:t>Be prepared to </a:t>
            </a:r>
            <a:r>
              <a:rPr lang="en-GB" i="1" dirty="0" smtClean="0">
                <a:solidFill>
                  <a:srgbClr val="FF0000"/>
                </a:solidFill>
              </a:rPr>
              <a:t>relax targets</a:t>
            </a:r>
            <a:endParaRPr lang="en-GB" i="1" dirty="0">
              <a:solidFill>
                <a:srgbClr val="FF0000"/>
              </a:solidFill>
            </a:endParaRPr>
          </a:p>
          <a:p>
            <a:endParaRPr lang="en-GB" i="1" dirty="0" smtClean="0"/>
          </a:p>
          <a:p>
            <a:endParaRPr lang="en-GB" i="1" dirty="0"/>
          </a:p>
          <a:p>
            <a:endParaRPr lang="en-GB" i="1" dirty="0" smtClean="0"/>
          </a:p>
          <a:p>
            <a:endParaRPr lang="en-GB" i="1" dirty="0" smtClean="0"/>
          </a:p>
          <a:p>
            <a:endParaRPr lang="en-GB" i="1" dirty="0" smtClean="0"/>
          </a:p>
          <a:p>
            <a:endParaRPr lang="en-GB" i="1" dirty="0"/>
          </a:p>
          <a:p>
            <a:endParaRPr lang="en-GB"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3447891"/>
            <a:ext cx="3695700"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8"/>
          <p:cNvSpPr txBox="1">
            <a:spLocks noChangeArrowheads="1"/>
          </p:cNvSpPr>
          <p:nvPr/>
        </p:nvSpPr>
        <p:spPr bwMode="auto">
          <a:xfrm>
            <a:off x="-39688" y="6553200"/>
            <a:ext cx="9183688" cy="307777"/>
          </a:xfrm>
          <a:prstGeom prst="rect">
            <a:avLst/>
          </a:prstGeom>
          <a:noFill/>
          <a:ln w="9525">
            <a:noFill/>
            <a:miter lim="800000"/>
            <a:headEnd/>
            <a:tailEnd/>
          </a:ln>
          <a:effectLst/>
        </p:spPr>
        <p:txBody>
          <a:bodyPr>
            <a:spAutoFit/>
          </a:bodyPr>
          <a:lstStyle/>
          <a:p>
            <a:pPr>
              <a:spcBef>
                <a:spcPct val="0"/>
              </a:spcBef>
            </a:pPr>
            <a:r>
              <a:rPr lang="en-US" sz="1400" b="1" dirty="0" smtClean="0">
                <a:cs typeface="Arial" charset="0"/>
              </a:rPr>
              <a:t>Nuno.gil@mbs.ac.uk  </a:t>
            </a:r>
            <a:r>
              <a:rPr lang="en-US" sz="1400" dirty="0" smtClean="0">
                <a:cs typeface="Arial" charset="0"/>
              </a:rPr>
              <a:t>                                                                                                                           © </a:t>
            </a:r>
            <a:r>
              <a:rPr lang="en-US" sz="1400" dirty="0" err="1" smtClean="0">
                <a:cs typeface="Arial" charset="0"/>
              </a:rPr>
              <a:t>Nuno</a:t>
            </a:r>
            <a:r>
              <a:rPr lang="en-US" sz="1400" dirty="0" smtClean="0">
                <a:cs typeface="Arial" charset="0"/>
              </a:rPr>
              <a:t> A. Gil. All Rights Reserved</a:t>
            </a:r>
            <a:endParaRPr lang="en-US" sz="1400" dirty="0">
              <a:cs typeface="Arial" charset="0"/>
            </a:endParaRPr>
          </a:p>
        </p:txBody>
      </p:sp>
    </p:spTree>
    <p:extLst>
      <p:ext uri="{BB962C8B-B14F-4D97-AF65-F5344CB8AC3E}">
        <p14:creationId xmlns:p14="http://schemas.microsoft.com/office/powerpoint/2010/main" val="3072470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GB" dirty="0" smtClean="0">
                <a:solidFill>
                  <a:srgbClr val="002060"/>
                </a:solidFill>
              </a:rPr>
              <a:t>STAY OPTIMISTIC</a:t>
            </a:r>
            <a:endParaRPr lang="en-GB" dirty="0">
              <a:solidFill>
                <a:srgbClr val="002060"/>
              </a:solidFill>
            </a:endParaRPr>
          </a:p>
        </p:txBody>
      </p:sp>
      <p:sp>
        <p:nvSpPr>
          <p:cNvPr id="3" name="Content Placeholder 2"/>
          <p:cNvSpPr>
            <a:spLocks noGrp="1"/>
          </p:cNvSpPr>
          <p:nvPr>
            <p:ph idx="1"/>
          </p:nvPr>
        </p:nvSpPr>
        <p:spPr>
          <a:xfrm>
            <a:off x="59021" y="1196752"/>
            <a:ext cx="9144000" cy="4525963"/>
          </a:xfrm>
        </p:spPr>
        <p:txBody>
          <a:bodyPr/>
          <a:lstStyle/>
          <a:p>
            <a:pPr marL="0" indent="0">
              <a:buNone/>
            </a:pPr>
            <a:r>
              <a:rPr lang="en-GB" dirty="0" smtClean="0"/>
              <a:t>It’s bloody hard work. But you must believe you can!</a:t>
            </a:r>
            <a:endParaRPr lang="en-GB" dirty="0"/>
          </a:p>
        </p:txBody>
      </p:sp>
      <p:sp>
        <p:nvSpPr>
          <p:cNvPr id="5" name="Content Placeholder 2"/>
          <p:cNvSpPr txBox="1">
            <a:spLocks/>
          </p:cNvSpPr>
          <p:nvPr/>
        </p:nvSpPr>
        <p:spPr>
          <a:xfrm>
            <a:off x="4761" y="5815301"/>
            <a:ext cx="9252520" cy="7508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i="1" dirty="0" smtClean="0">
                <a:solidFill>
                  <a:srgbClr val="FF0000"/>
                </a:solidFill>
              </a:rPr>
              <a:t>Be like water, flow around the rocks</a:t>
            </a:r>
            <a:endParaRPr lang="en-GB" i="1"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365" y="1844824"/>
            <a:ext cx="6057495" cy="4000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8"/>
          <p:cNvSpPr txBox="1">
            <a:spLocks noChangeArrowheads="1"/>
          </p:cNvSpPr>
          <p:nvPr/>
        </p:nvSpPr>
        <p:spPr bwMode="auto">
          <a:xfrm>
            <a:off x="0" y="6566115"/>
            <a:ext cx="9183688" cy="307777"/>
          </a:xfrm>
          <a:prstGeom prst="rect">
            <a:avLst/>
          </a:prstGeom>
          <a:noFill/>
          <a:ln w="9525">
            <a:noFill/>
            <a:miter lim="800000"/>
            <a:headEnd/>
            <a:tailEnd/>
          </a:ln>
          <a:effectLst/>
        </p:spPr>
        <p:txBody>
          <a:bodyPr>
            <a:spAutoFit/>
          </a:bodyPr>
          <a:lstStyle/>
          <a:p>
            <a:pPr>
              <a:spcBef>
                <a:spcPct val="0"/>
              </a:spcBef>
            </a:pPr>
            <a:r>
              <a:rPr lang="en-US" sz="1400" b="1" dirty="0" smtClean="0">
                <a:cs typeface="Arial" charset="0"/>
              </a:rPr>
              <a:t>Nuno.gil@mbs.ac.uk  </a:t>
            </a:r>
            <a:r>
              <a:rPr lang="en-US" sz="1400" dirty="0" smtClean="0">
                <a:cs typeface="Arial" charset="0"/>
              </a:rPr>
              <a:t>                                                                                                                           © </a:t>
            </a:r>
            <a:r>
              <a:rPr lang="en-US" sz="1400" dirty="0" err="1" smtClean="0">
                <a:cs typeface="Arial" charset="0"/>
              </a:rPr>
              <a:t>Nuno</a:t>
            </a:r>
            <a:r>
              <a:rPr lang="en-US" sz="1400" dirty="0" smtClean="0">
                <a:cs typeface="Arial" charset="0"/>
              </a:rPr>
              <a:t> A. Gil. All Rights Reserved</a:t>
            </a:r>
            <a:endParaRPr lang="en-US" sz="1400" dirty="0">
              <a:cs typeface="Arial" charset="0"/>
            </a:endParaRPr>
          </a:p>
        </p:txBody>
      </p:sp>
    </p:spTree>
    <p:extLst>
      <p:ext uri="{BB962C8B-B14F-4D97-AF65-F5344CB8AC3E}">
        <p14:creationId xmlns:p14="http://schemas.microsoft.com/office/powerpoint/2010/main" val="4191903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656" y="0"/>
            <a:ext cx="1065348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050" y="0"/>
            <a:ext cx="645795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4050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1945409"/>
            <a:ext cx="163174" cy="361815"/>
          </a:xfrm>
          <a:prstGeom prst="rect">
            <a:avLst/>
          </a:prstGeom>
          <a:noFill/>
          <a:ln w="9525" algn="ctr">
            <a:noFill/>
            <a:miter lim="800000"/>
            <a:headEnd/>
            <a:tailEnd/>
          </a:ln>
        </p:spPr>
        <p:txBody>
          <a:bodyPr wrap="none" lIns="80766" tIns="41998" rIns="80766" bIns="41998" anchor="ctr">
            <a:spAutoFit/>
          </a:bodyPr>
          <a:lstStyle/>
          <a:p>
            <a:endParaRPr lang="en-GB"/>
          </a:p>
        </p:txBody>
      </p:sp>
      <p:sp>
        <p:nvSpPr>
          <p:cNvPr id="23557" name="Rectangle 7"/>
          <p:cNvSpPr>
            <a:spLocks noChangeArrowheads="1"/>
          </p:cNvSpPr>
          <p:nvPr/>
        </p:nvSpPr>
        <p:spPr bwMode="auto">
          <a:xfrm>
            <a:off x="173182" y="2329423"/>
            <a:ext cx="163174" cy="361815"/>
          </a:xfrm>
          <a:prstGeom prst="rect">
            <a:avLst/>
          </a:prstGeom>
          <a:noFill/>
          <a:ln w="9525" algn="ctr">
            <a:noFill/>
            <a:miter lim="800000"/>
            <a:headEnd/>
            <a:tailEnd/>
          </a:ln>
        </p:spPr>
        <p:txBody>
          <a:bodyPr wrap="none" lIns="80766" tIns="41998" rIns="80766" bIns="41998">
            <a:spAutoFit/>
          </a:bodyPr>
          <a:lstStyle/>
          <a:p>
            <a:endParaRPr lang="en-GB"/>
          </a:p>
        </p:txBody>
      </p:sp>
      <p:sp>
        <p:nvSpPr>
          <p:cNvPr id="23558" name="Rectangle 8"/>
          <p:cNvSpPr>
            <a:spLocks noChangeArrowheads="1"/>
          </p:cNvSpPr>
          <p:nvPr/>
        </p:nvSpPr>
        <p:spPr bwMode="auto">
          <a:xfrm>
            <a:off x="173182" y="2329423"/>
            <a:ext cx="163174" cy="361815"/>
          </a:xfrm>
          <a:prstGeom prst="rect">
            <a:avLst/>
          </a:prstGeom>
          <a:noFill/>
          <a:ln w="9525" algn="ctr">
            <a:noFill/>
            <a:miter lim="800000"/>
            <a:headEnd/>
            <a:tailEnd/>
          </a:ln>
        </p:spPr>
        <p:txBody>
          <a:bodyPr wrap="none" lIns="80766" tIns="41998" rIns="80766" bIns="41998">
            <a:spAutoFit/>
          </a:bodyPr>
          <a:lstStyle/>
          <a:p>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6782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6554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fr-FR"/>
          </a:p>
        </p:txBody>
      </p:sp>
      <p:sp>
        <p:nvSpPr>
          <p:cNvPr id="5" name="Title 1"/>
          <p:cNvSpPr txBox="1">
            <a:spLocks/>
          </p:cNvSpPr>
          <p:nvPr/>
        </p:nvSpPr>
        <p:spPr>
          <a:xfrm>
            <a:off x="0" y="158226"/>
            <a:ext cx="9144000" cy="54868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dirty="0" smtClean="0">
                <a:solidFill>
                  <a:srgbClr val="0000FF"/>
                </a:solidFill>
                <a:latin typeface="Arial" pitchFamily="34" charset="0"/>
                <a:ea typeface="+mj-ea"/>
                <a:cs typeface="Arial" pitchFamily="34" charset="0"/>
              </a:rPr>
              <a:t>I</a:t>
            </a:r>
            <a:r>
              <a:rPr kumimoji="0" lang="en-GB" sz="3200" b="0" i="0" u="none" strike="noStrike" kern="1200" cap="none" spc="0" normalizeH="0" baseline="0" noProof="0" dirty="0" err="1" smtClean="0">
                <a:ln>
                  <a:noFill/>
                </a:ln>
                <a:solidFill>
                  <a:srgbClr val="0000FF"/>
                </a:solidFill>
                <a:effectLst/>
                <a:uLnTx/>
                <a:uFillTx/>
                <a:latin typeface="Arial" pitchFamily="34" charset="0"/>
                <a:ea typeface="+mj-ea"/>
                <a:cs typeface="Arial" pitchFamily="34" charset="0"/>
              </a:rPr>
              <a:t>nfrastructure</a:t>
            </a:r>
            <a:r>
              <a:rPr kumimoji="0" lang="en-GB" sz="3200" b="0" i="0" u="none" strike="noStrike" kern="1200" cap="none" spc="0" normalizeH="0" noProof="0" dirty="0" smtClean="0">
                <a:ln>
                  <a:noFill/>
                </a:ln>
                <a:solidFill>
                  <a:srgbClr val="0000FF"/>
                </a:solidFill>
                <a:effectLst/>
                <a:uLnTx/>
                <a:uFillTx/>
                <a:latin typeface="Arial" pitchFamily="34" charset="0"/>
                <a:ea typeface="+mj-ea"/>
                <a:cs typeface="Arial" pitchFamily="34" charset="0"/>
              </a:rPr>
              <a:t> </a:t>
            </a:r>
            <a:r>
              <a:rPr kumimoji="0" lang="en-GB" sz="3200" b="0" i="0" u="none" strike="noStrike" kern="1200" cap="none" spc="0" normalizeH="0" baseline="0" noProof="0" dirty="0" smtClean="0">
                <a:ln>
                  <a:noFill/>
                </a:ln>
                <a:solidFill>
                  <a:srgbClr val="0000FF"/>
                </a:solidFill>
                <a:effectLst/>
                <a:uLnTx/>
                <a:uFillTx/>
                <a:latin typeface="Arial" pitchFamily="34" charset="0"/>
                <a:ea typeface="+mj-ea"/>
                <a:cs typeface="Arial" pitchFamily="34" charset="0"/>
              </a:rPr>
              <a:t>business ecosystem</a:t>
            </a:r>
            <a:endParaRPr kumimoji="0" lang="fr-FR" sz="3200" b="0" i="0" u="none" strike="noStrike" kern="1200" cap="none" spc="0" normalizeH="0" baseline="0" noProof="0" dirty="0">
              <a:ln>
                <a:noFill/>
              </a:ln>
              <a:solidFill>
                <a:srgbClr val="0000FF"/>
              </a:solidFill>
              <a:effectLst/>
              <a:uLnTx/>
              <a:uFillTx/>
              <a:latin typeface="Arial" pitchFamily="34" charset="0"/>
              <a:ea typeface="+mj-ea"/>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935120" y="706906"/>
            <a:ext cx="7312668" cy="5863061"/>
          </a:xfrm>
          <a:prstGeom prst="rect">
            <a:avLst/>
          </a:prstGeom>
          <a:noFill/>
          <a:ln w="9525">
            <a:noFill/>
            <a:miter lim="800000"/>
            <a:headEnd/>
            <a:tailEnd/>
          </a:ln>
        </p:spPr>
      </p:pic>
      <p:sp>
        <p:nvSpPr>
          <p:cNvPr id="6" name="Text Box 8"/>
          <p:cNvSpPr txBox="1">
            <a:spLocks noChangeArrowheads="1"/>
          </p:cNvSpPr>
          <p:nvPr/>
        </p:nvSpPr>
        <p:spPr bwMode="auto">
          <a:xfrm>
            <a:off x="1" y="6553200"/>
            <a:ext cx="9144000" cy="307777"/>
          </a:xfrm>
          <a:prstGeom prst="rect">
            <a:avLst/>
          </a:prstGeom>
          <a:noFill/>
          <a:ln w="9525">
            <a:noFill/>
            <a:miter lim="800000"/>
            <a:headEnd/>
            <a:tailEnd/>
          </a:ln>
          <a:effectLst/>
        </p:spPr>
        <p:txBody>
          <a:bodyPr wrap="square">
            <a:spAutoFit/>
          </a:bodyPr>
          <a:lstStyle/>
          <a:p>
            <a:pPr algn="r">
              <a:spcBef>
                <a:spcPct val="0"/>
              </a:spcBef>
            </a:pPr>
            <a:r>
              <a:rPr lang="en-US" sz="1400" dirty="0">
                <a:cs typeface="Arial" charset="0"/>
              </a:rPr>
              <a:t>                                                                                                                                 © </a:t>
            </a:r>
            <a:r>
              <a:rPr lang="en-US" sz="1400" dirty="0" err="1" smtClean="0">
                <a:cs typeface="Arial" charset="0"/>
              </a:rPr>
              <a:t>Nuno</a:t>
            </a:r>
            <a:r>
              <a:rPr lang="en-US" sz="1400" dirty="0" smtClean="0">
                <a:cs typeface="Arial" charset="0"/>
              </a:rPr>
              <a:t> A. Gil</a:t>
            </a:r>
            <a:endParaRPr lang="en-US" sz="1400" dirty="0">
              <a:cs typeface="Arial" charset="0"/>
            </a:endParaRPr>
          </a:p>
        </p:txBody>
      </p:sp>
    </p:spTree>
    <p:extLst>
      <p:ext uri="{BB962C8B-B14F-4D97-AF65-F5344CB8AC3E}">
        <p14:creationId xmlns:p14="http://schemas.microsoft.com/office/powerpoint/2010/main" val="3714139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827584" y="1248009"/>
            <a:ext cx="7846142" cy="5609991"/>
          </a:xfrm>
          <a:prstGeom prst="rect">
            <a:avLst/>
          </a:prstGeom>
          <a:noFill/>
          <a:ln w="9525">
            <a:noFill/>
            <a:miter lim="800000"/>
            <a:headEnd/>
            <a:tailEnd/>
          </a:ln>
        </p:spPr>
      </p:pic>
      <p:sp>
        <p:nvSpPr>
          <p:cNvPr id="3" name="Rectangle 2"/>
          <p:cNvSpPr txBox="1">
            <a:spLocks noChangeArrowheads="1"/>
          </p:cNvSpPr>
          <p:nvPr/>
        </p:nvSpPr>
        <p:spPr bwMode="auto">
          <a:xfrm>
            <a:off x="1" y="263418"/>
            <a:ext cx="9144000" cy="1224116"/>
          </a:xfrm>
          <a:prstGeom prst="rect">
            <a:avLst/>
          </a:prstGeom>
          <a:noFill/>
          <a:ln w="9525">
            <a:noFill/>
            <a:miter lim="800000"/>
            <a:headEnd/>
            <a:tailEnd/>
          </a:ln>
        </p:spPr>
        <p:txBody>
          <a:bodyPr anchor="ctr"/>
          <a:lstStyle/>
          <a:p>
            <a:pPr algn="ctr">
              <a:defRPr/>
            </a:pPr>
            <a:r>
              <a:rPr lang="en-GB" sz="4000" dirty="0" smtClean="0">
                <a:solidFill>
                  <a:srgbClr val="0000FF"/>
                </a:solidFill>
                <a:latin typeface="Verdana" pitchFamily="34" charset="0"/>
                <a:ea typeface="+mj-ea"/>
                <a:cs typeface="+mj-cs"/>
              </a:rPr>
              <a:t>Prevailing Perception</a:t>
            </a:r>
          </a:p>
          <a:p>
            <a:pPr algn="ctr">
              <a:defRPr/>
            </a:pPr>
            <a:endParaRPr lang="en-GB" sz="3200" dirty="0" smtClean="0">
              <a:latin typeface="Verdana" pitchFamily="34" charset="0"/>
              <a:ea typeface="+mj-ea"/>
              <a:cs typeface="+mj-cs"/>
            </a:endParaRPr>
          </a:p>
          <a:p>
            <a:pPr algn="ctr">
              <a:defRPr/>
            </a:pPr>
            <a:endParaRPr lang="en-GB" sz="3200" dirty="0">
              <a:latin typeface="Verdana" pitchFamily="34" charset="0"/>
              <a:ea typeface="+mj-ea"/>
              <a:cs typeface="+mj-cs"/>
            </a:endParaRPr>
          </a:p>
        </p:txBody>
      </p:sp>
      <p:sp>
        <p:nvSpPr>
          <p:cNvPr id="5" name="Text Box 8"/>
          <p:cNvSpPr txBox="1">
            <a:spLocks noChangeArrowheads="1"/>
          </p:cNvSpPr>
          <p:nvPr/>
        </p:nvSpPr>
        <p:spPr bwMode="auto">
          <a:xfrm>
            <a:off x="1" y="6553200"/>
            <a:ext cx="9144000" cy="307777"/>
          </a:xfrm>
          <a:prstGeom prst="rect">
            <a:avLst/>
          </a:prstGeom>
          <a:noFill/>
          <a:ln w="9525">
            <a:noFill/>
            <a:miter lim="800000"/>
            <a:headEnd/>
            <a:tailEnd/>
          </a:ln>
          <a:effectLst/>
        </p:spPr>
        <p:txBody>
          <a:bodyPr wrap="square">
            <a:spAutoFit/>
          </a:bodyPr>
          <a:lstStyle/>
          <a:p>
            <a:pPr algn="r">
              <a:spcBef>
                <a:spcPct val="0"/>
              </a:spcBef>
            </a:pPr>
            <a:r>
              <a:rPr lang="en-US" sz="1400" dirty="0">
                <a:cs typeface="Arial" charset="0"/>
              </a:rPr>
              <a:t>                                                                                                                                 © </a:t>
            </a:r>
            <a:r>
              <a:rPr lang="en-US" sz="1400" dirty="0" err="1" smtClean="0">
                <a:cs typeface="Arial" charset="0"/>
              </a:rPr>
              <a:t>Nuno</a:t>
            </a:r>
            <a:r>
              <a:rPr lang="en-US" sz="1400" dirty="0" smtClean="0">
                <a:cs typeface="Arial" charset="0"/>
              </a:rPr>
              <a:t> A. Gil</a:t>
            </a:r>
            <a:endParaRPr lang="en-US" sz="1400" dirty="0">
              <a:cs typeface="Arial" charset="0"/>
            </a:endParaRPr>
          </a:p>
        </p:txBody>
      </p:sp>
    </p:spTree>
    <p:extLst>
      <p:ext uri="{BB962C8B-B14F-4D97-AF65-F5344CB8AC3E}">
        <p14:creationId xmlns:p14="http://schemas.microsoft.com/office/powerpoint/2010/main" val="2415055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521934"/>
            <a:ext cx="4804229" cy="647700"/>
          </a:xfrm>
        </p:spPr>
        <p:txBody>
          <a:bodyPr>
            <a:normAutofit fontScale="90000"/>
          </a:bodyPr>
          <a:lstStyle/>
          <a:p>
            <a:pPr algn="ctr"/>
            <a:r>
              <a:rPr lang="en-GB" sz="4000" b="0" dirty="0" smtClean="0">
                <a:solidFill>
                  <a:srgbClr val="0000CC"/>
                </a:solidFill>
              </a:rPr>
              <a:t>WORLD’S FIRST ORGANIZATIONAL MAP</a:t>
            </a:r>
            <a:endParaRPr lang="en-GB" b="0" dirty="0" smtClean="0">
              <a:solidFill>
                <a:srgbClr val="0000CC"/>
              </a:solidFill>
            </a:endParaRPr>
          </a:p>
        </p:txBody>
      </p:sp>
      <p:sp>
        <p:nvSpPr>
          <p:cNvPr id="9" name="Text Box 8"/>
          <p:cNvSpPr txBox="1">
            <a:spLocks noChangeArrowheads="1"/>
          </p:cNvSpPr>
          <p:nvPr/>
        </p:nvSpPr>
        <p:spPr bwMode="auto">
          <a:xfrm>
            <a:off x="0" y="6507163"/>
            <a:ext cx="9144000" cy="331038"/>
          </a:xfrm>
          <a:prstGeom prst="rect">
            <a:avLst/>
          </a:prstGeom>
          <a:noFill/>
          <a:ln w="9525" algn="ctr">
            <a:noFill/>
            <a:miter lim="800000"/>
            <a:headEnd/>
            <a:tailEnd/>
          </a:ln>
        </p:spPr>
        <p:txBody>
          <a:bodyPr wrap="square" lIns="80766" tIns="41998" rIns="80766" bIns="41998">
            <a:spAutoFit/>
          </a:bodyPr>
          <a:lstStyle/>
          <a:p>
            <a:pPr defTabSz="914608" fontAlgn="auto">
              <a:spcBef>
                <a:spcPts val="0"/>
              </a:spcBef>
              <a:spcAft>
                <a:spcPts val="0"/>
              </a:spcAft>
              <a:defRPr/>
            </a:pPr>
            <a:r>
              <a:rPr lang="en-GB" sz="1600" dirty="0">
                <a:latin typeface="Calibri"/>
                <a:cs typeface="+mn-cs"/>
              </a:rPr>
              <a:t>©</a:t>
            </a:r>
            <a:r>
              <a:rPr lang="en-GB" sz="1600" dirty="0" err="1">
                <a:latin typeface="Calibri"/>
                <a:cs typeface="+mn-cs"/>
              </a:rPr>
              <a:t>Nuno</a:t>
            </a:r>
            <a:r>
              <a:rPr lang="en-GB" sz="1600" dirty="0">
                <a:latin typeface="Calibri"/>
                <a:cs typeface="+mn-cs"/>
              </a:rPr>
              <a:t> </a:t>
            </a:r>
            <a:r>
              <a:rPr lang="en-GB" sz="1600" dirty="0" smtClean="0">
                <a:latin typeface="Calibri"/>
                <a:cs typeface="+mn-cs"/>
              </a:rPr>
              <a:t>A. Gil</a:t>
            </a:r>
            <a:r>
              <a:rPr lang="en-GB" sz="1600" dirty="0">
                <a:latin typeface="Calibri"/>
                <a:cs typeface="+mn-cs"/>
              </a:rPr>
              <a:t>, </a:t>
            </a:r>
            <a:r>
              <a:rPr lang="en-GB" sz="1600" dirty="0" smtClean="0">
                <a:latin typeface="Calibri"/>
                <a:cs typeface="+mn-cs"/>
              </a:rPr>
              <a:t>All rights reserved</a:t>
            </a:r>
            <a:endParaRPr lang="en-GB" sz="1600" dirty="0">
              <a:latin typeface="Calibri"/>
              <a:cs typeface="+mn-cs"/>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229" y="159397"/>
            <a:ext cx="4313091" cy="6698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485" y="1667764"/>
            <a:ext cx="3941763" cy="3681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ubtitle 2"/>
          <p:cNvSpPr txBox="1">
            <a:spLocks/>
          </p:cNvSpPr>
          <p:nvPr/>
        </p:nvSpPr>
        <p:spPr>
          <a:xfrm>
            <a:off x="493485" y="5586231"/>
            <a:ext cx="4240560" cy="92093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dirty="0" smtClean="0"/>
              <a:t>Defines structure to help manage the New York and Erie </a:t>
            </a:r>
            <a:r>
              <a:rPr lang="en-GB" sz="1800" dirty="0" err="1" smtClean="0"/>
              <a:t>Railwaoad</a:t>
            </a:r>
            <a:r>
              <a:rPr lang="en-GB" sz="1800" dirty="0" smtClean="0"/>
              <a:t> system, (1855) by  General Superintendent</a:t>
            </a:r>
          </a:p>
        </p:txBody>
      </p:sp>
    </p:spTree>
    <p:extLst>
      <p:ext uri="{BB962C8B-B14F-4D97-AF65-F5344CB8AC3E}">
        <p14:creationId xmlns:p14="http://schemas.microsoft.com/office/powerpoint/2010/main" val="80794635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86800" cy="4781128"/>
          </a:xfrm>
        </p:spPr>
        <p:txBody>
          <a:bodyPr>
            <a:normAutofit/>
          </a:bodyPr>
          <a:lstStyle/>
          <a:p>
            <a:pPr marL="0" indent="0">
              <a:buNone/>
            </a:pPr>
            <a:r>
              <a:rPr lang="en-US" dirty="0" smtClean="0">
                <a:solidFill>
                  <a:srgbClr val="FF0000"/>
                </a:solidFill>
              </a:rPr>
              <a:t>CAPITAL-INTENSIVE PROJECT ORGANIZATIONS FORMED TO DEVELOP LARGE INFRASTRUCTURE </a:t>
            </a:r>
          </a:p>
          <a:p>
            <a:r>
              <a:rPr lang="en-US" dirty="0" smtClean="0"/>
              <a:t>Transport systems (railways, highways, airports)</a:t>
            </a:r>
          </a:p>
          <a:p>
            <a:r>
              <a:rPr lang="en-US" dirty="0" smtClean="0"/>
              <a:t>Energy systems (power plants, distribution networks)</a:t>
            </a:r>
          </a:p>
          <a:p>
            <a:r>
              <a:rPr lang="en-US" dirty="0" smtClean="0"/>
              <a:t>Water and sewerage systems</a:t>
            </a:r>
          </a:p>
          <a:p>
            <a:r>
              <a:rPr lang="en-US" dirty="0" smtClean="0"/>
              <a:t>Social assets (schools, hospitals)</a:t>
            </a:r>
          </a:p>
          <a:p>
            <a:r>
              <a:rPr lang="en-US" dirty="0" smtClean="0"/>
              <a:t>Slum upgrades</a:t>
            </a:r>
          </a:p>
          <a:p>
            <a:endParaRPr lang="en-US" dirty="0"/>
          </a:p>
        </p:txBody>
      </p:sp>
      <p:sp>
        <p:nvSpPr>
          <p:cNvPr id="4" name="Title 1"/>
          <p:cNvSpPr txBox="1">
            <a:spLocks/>
          </p:cNvSpPr>
          <p:nvPr/>
        </p:nvSpPr>
        <p:spPr>
          <a:xfrm>
            <a:off x="0" y="274638"/>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0000FF"/>
                </a:solidFill>
              </a:rPr>
              <a:t>WHAT IS A MEGAPROJECT?</a:t>
            </a:r>
            <a:endParaRPr lang="en-GB" dirty="0">
              <a:solidFill>
                <a:srgbClr val="0000FF"/>
              </a:solidFill>
            </a:endParaRPr>
          </a:p>
        </p:txBody>
      </p:sp>
    </p:spTree>
    <p:extLst>
      <p:ext uri="{BB962C8B-B14F-4D97-AF65-F5344CB8AC3E}">
        <p14:creationId xmlns:p14="http://schemas.microsoft.com/office/powerpoint/2010/main" val="300811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 y="0"/>
            <a:ext cx="9144000" cy="1143000"/>
          </a:xfrm>
        </p:spPr>
        <p:txBody>
          <a:bodyPr>
            <a:normAutofit/>
          </a:bodyPr>
          <a:lstStyle/>
          <a:p>
            <a:r>
              <a:rPr lang="en-GB" dirty="0" smtClean="0">
                <a:solidFill>
                  <a:srgbClr val="0000FF"/>
                </a:solidFill>
              </a:rPr>
              <a:t>WHY INFRASTRUCTURE MATTERS?</a:t>
            </a:r>
            <a:endParaRPr lang="en-GB" dirty="0">
              <a:solidFill>
                <a:srgbClr val="0000FF"/>
              </a:solidFill>
            </a:endParaRPr>
          </a:p>
        </p:txBody>
      </p:sp>
      <p:sp>
        <p:nvSpPr>
          <p:cNvPr id="21" name="Content Placeholder 2"/>
          <p:cNvSpPr>
            <a:spLocks noGrp="1"/>
          </p:cNvSpPr>
          <p:nvPr>
            <p:ph idx="1"/>
          </p:nvPr>
        </p:nvSpPr>
        <p:spPr>
          <a:xfrm>
            <a:off x="467544" y="1258581"/>
            <a:ext cx="4182376" cy="5445224"/>
          </a:xfrm>
        </p:spPr>
        <p:txBody>
          <a:bodyPr>
            <a:normAutofit fontScale="70000" lnSpcReduction="20000"/>
          </a:bodyPr>
          <a:lstStyle/>
          <a:p>
            <a:pPr marL="0" indent="0">
              <a:buNone/>
            </a:pPr>
            <a:r>
              <a:rPr lang="en-GB" b="1" dirty="0" smtClean="0"/>
              <a:t>Global Competitive Index</a:t>
            </a:r>
          </a:p>
          <a:p>
            <a:pPr marL="0" indent="0">
              <a:buNone/>
            </a:pPr>
            <a:r>
              <a:rPr lang="en-GB" dirty="0" smtClean="0"/>
              <a:t>Switzerland..#1        ……………..</a:t>
            </a:r>
          </a:p>
          <a:p>
            <a:pPr marL="0" indent="0">
              <a:buNone/>
            </a:pPr>
            <a:r>
              <a:rPr lang="en-GB" dirty="0" smtClean="0"/>
              <a:t>Singapore # 2           ……………..</a:t>
            </a:r>
          </a:p>
          <a:p>
            <a:pPr marL="0" indent="0">
              <a:buNone/>
            </a:pPr>
            <a:r>
              <a:rPr lang="en-GB" dirty="0" smtClean="0"/>
              <a:t>United States #3     ………………</a:t>
            </a:r>
          </a:p>
          <a:p>
            <a:pPr marL="0" indent="0">
              <a:buNone/>
            </a:pPr>
            <a:r>
              <a:rPr lang="en-GB" dirty="0" smtClean="0"/>
              <a:t>Netherlands #4       ………………</a:t>
            </a:r>
          </a:p>
          <a:p>
            <a:pPr marL="0" indent="0">
              <a:buNone/>
            </a:pPr>
            <a:endParaRPr lang="en-GB" dirty="0"/>
          </a:p>
          <a:p>
            <a:pPr marL="0" indent="0">
              <a:buNone/>
            </a:pPr>
            <a:r>
              <a:rPr lang="en-GB" dirty="0" smtClean="0"/>
              <a:t>Qatar #18                 ………………</a:t>
            </a:r>
          </a:p>
          <a:p>
            <a:pPr marL="0" indent="0">
              <a:buNone/>
            </a:pPr>
            <a:r>
              <a:rPr lang="en-GB" dirty="0" smtClean="0"/>
              <a:t>China #28                 ………………</a:t>
            </a:r>
          </a:p>
          <a:p>
            <a:pPr marL="0" indent="0">
              <a:buNone/>
            </a:pPr>
            <a:r>
              <a:rPr lang="en-GB" dirty="0" smtClean="0"/>
              <a:t>Saudi Arabia #29     ……………..</a:t>
            </a:r>
          </a:p>
          <a:p>
            <a:pPr marL="0" indent="0">
              <a:buNone/>
            </a:pPr>
            <a:r>
              <a:rPr lang="en-GB" dirty="0" smtClean="0"/>
              <a:t>Kuwait  38                ……………..</a:t>
            </a:r>
          </a:p>
          <a:p>
            <a:pPr marL="0" indent="0">
              <a:buNone/>
            </a:pPr>
            <a:r>
              <a:rPr lang="en-GB" dirty="0" smtClean="0"/>
              <a:t>India #39                   ……………..</a:t>
            </a:r>
          </a:p>
          <a:p>
            <a:pPr marL="0" indent="0">
              <a:buNone/>
            </a:pPr>
            <a:endParaRPr lang="en-GB" dirty="0"/>
          </a:p>
          <a:p>
            <a:pPr marL="0" indent="0">
              <a:buNone/>
            </a:pPr>
            <a:r>
              <a:rPr lang="en-GB" dirty="0" smtClean="0"/>
              <a:t>Morocco #70           ………………</a:t>
            </a:r>
          </a:p>
          <a:p>
            <a:pPr marL="0" indent="0">
              <a:buNone/>
            </a:pPr>
            <a:r>
              <a:rPr lang="en-GB" dirty="0" smtClean="0"/>
              <a:t>Ethiopia #109          ……………….</a:t>
            </a:r>
          </a:p>
          <a:p>
            <a:pPr marL="0" indent="0">
              <a:buNone/>
            </a:pPr>
            <a:r>
              <a:rPr lang="en-GB" b="1" dirty="0" smtClean="0">
                <a:solidFill>
                  <a:srgbClr val="FF0000"/>
                </a:solidFill>
              </a:rPr>
              <a:t>Egypt #115              ………………</a:t>
            </a:r>
          </a:p>
          <a:p>
            <a:pPr marL="0" indent="0">
              <a:buNone/>
            </a:pPr>
            <a:r>
              <a:rPr lang="en-GB" dirty="0" smtClean="0"/>
              <a:t>Nigeria #127            ………………</a:t>
            </a:r>
          </a:p>
          <a:p>
            <a:pPr marL="0" indent="0">
              <a:buNone/>
            </a:pPr>
            <a:endParaRPr lang="en-GB" dirty="0" smtClean="0"/>
          </a:p>
          <a:p>
            <a:endParaRPr lang="en-GB" dirty="0">
              <a:solidFill>
                <a:srgbClr val="FF0000"/>
              </a:solidFill>
            </a:endParaRPr>
          </a:p>
        </p:txBody>
      </p:sp>
      <p:sp>
        <p:nvSpPr>
          <p:cNvPr id="22" name="Content Placeholder 2"/>
          <p:cNvSpPr txBox="1">
            <a:spLocks/>
          </p:cNvSpPr>
          <p:nvPr/>
        </p:nvSpPr>
        <p:spPr>
          <a:xfrm>
            <a:off x="4211960" y="1261011"/>
            <a:ext cx="2736304" cy="544522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b="1" dirty="0" smtClean="0"/>
              <a:t>Infrastructure Quality</a:t>
            </a:r>
          </a:p>
          <a:p>
            <a:pPr marL="0" indent="0">
              <a:buFont typeface="Arial" panose="020B0604020202020204" pitchFamily="34" charset="0"/>
              <a:buNone/>
            </a:pPr>
            <a:r>
              <a:rPr lang="en-GB" dirty="0"/>
              <a:t>6</a:t>
            </a:r>
            <a:endParaRPr lang="en-GB" dirty="0" smtClean="0"/>
          </a:p>
          <a:p>
            <a:pPr marL="0" indent="0">
              <a:buFont typeface="Arial" panose="020B0604020202020204" pitchFamily="34" charset="0"/>
              <a:buNone/>
            </a:pPr>
            <a:r>
              <a:rPr lang="en-GB" dirty="0" smtClean="0"/>
              <a:t>2</a:t>
            </a:r>
          </a:p>
          <a:p>
            <a:pPr marL="0" indent="0">
              <a:buFont typeface="Arial" panose="020B0604020202020204" pitchFamily="34" charset="0"/>
              <a:buNone/>
            </a:pPr>
            <a:r>
              <a:rPr lang="en-GB" dirty="0" smtClean="0"/>
              <a:t>11</a:t>
            </a:r>
          </a:p>
          <a:p>
            <a:pPr marL="0" indent="0">
              <a:buFont typeface="Arial" panose="020B0604020202020204" pitchFamily="34" charset="0"/>
              <a:buNone/>
            </a:pPr>
            <a:r>
              <a:rPr lang="en-GB" dirty="0" smtClean="0"/>
              <a:t>3</a:t>
            </a:r>
          </a:p>
          <a:p>
            <a:pPr marL="0" indent="0">
              <a:buFont typeface="Arial" panose="020B0604020202020204" pitchFamily="34" charset="0"/>
              <a:buNone/>
            </a:pPr>
            <a:endParaRPr lang="en-GB" dirty="0" smtClean="0"/>
          </a:p>
          <a:p>
            <a:pPr marL="0" indent="0">
              <a:buFont typeface="Arial" panose="020B0604020202020204" pitchFamily="34" charset="0"/>
              <a:buNone/>
            </a:pPr>
            <a:r>
              <a:rPr lang="en-GB" dirty="0" smtClean="0"/>
              <a:t>18</a:t>
            </a:r>
          </a:p>
          <a:p>
            <a:pPr marL="0" indent="0">
              <a:buFont typeface="Arial" panose="020B0604020202020204" pitchFamily="34" charset="0"/>
              <a:buNone/>
            </a:pPr>
            <a:r>
              <a:rPr lang="en-GB" dirty="0" smtClean="0"/>
              <a:t>42</a:t>
            </a:r>
          </a:p>
          <a:p>
            <a:pPr marL="0" indent="0">
              <a:buFont typeface="Arial" panose="020B0604020202020204" pitchFamily="34" charset="0"/>
              <a:buNone/>
            </a:pPr>
            <a:r>
              <a:rPr lang="en-GB" dirty="0" smtClean="0"/>
              <a:t>31</a:t>
            </a:r>
          </a:p>
          <a:p>
            <a:pPr marL="0" indent="0">
              <a:buFont typeface="Arial" panose="020B0604020202020204" pitchFamily="34" charset="0"/>
              <a:buNone/>
            </a:pPr>
            <a:r>
              <a:rPr lang="en-GB" dirty="0" smtClean="0"/>
              <a:t>52</a:t>
            </a:r>
          </a:p>
          <a:p>
            <a:pPr marL="0" indent="0">
              <a:buFont typeface="Arial" panose="020B0604020202020204" pitchFamily="34" charset="0"/>
              <a:buNone/>
            </a:pPr>
            <a:r>
              <a:rPr lang="en-GB" dirty="0" smtClean="0"/>
              <a:t>68</a:t>
            </a:r>
          </a:p>
          <a:p>
            <a:pPr marL="0" indent="0">
              <a:buFont typeface="Arial" panose="020B0604020202020204" pitchFamily="34" charset="0"/>
              <a:buNone/>
            </a:pPr>
            <a:endParaRPr lang="en-GB" dirty="0" smtClean="0"/>
          </a:p>
          <a:p>
            <a:pPr marL="0" indent="0">
              <a:buFont typeface="Arial" panose="020B0604020202020204" pitchFamily="34" charset="0"/>
              <a:buNone/>
            </a:pPr>
            <a:r>
              <a:rPr lang="en-GB" dirty="0" smtClean="0"/>
              <a:t>58</a:t>
            </a:r>
          </a:p>
          <a:p>
            <a:pPr marL="0" indent="0">
              <a:buFont typeface="Arial" panose="020B0604020202020204" pitchFamily="34" charset="0"/>
              <a:buNone/>
            </a:pPr>
            <a:r>
              <a:rPr lang="en-GB" dirty="0" smtClean="0"/>
              <a:t>115</a:t>
            </a:r>
          </a:p>
          <a:p>
            <a:pPr marL="0" indent="0">
              <a:buFont typeface="Arial" panose="020B0604020202020204" pitchFamily="34" charset="0"/>
              <a:buNone/>
            </a:pPr>
            <a:r>
              <a:rPr lang="en-GB" b="1" dirty="0" smtClean="0">
                <a:solidFill>
                  <a:srgbClr val="FF0000"/>
                </a:solidFill>
              </a:rPr>
              <a:t>96</a:t>
            </a:r>
          </a:p>
          <a:p>
            <a:pPr marL="0" indent="0">
              <a:buFont typeface="Arial" panose="020B0604020202020204" pitchFamily="34" charset="0"/>
              <a:buNone/>
            </a:pPr>
            <a:r>
              <a:rPr lang="en-GB" dirty="0" smtClean="0"/>
              <a:t>132</a:t>
            </a:r>
          </a:p>
          <a:p>
            <a:pPr marL="0" indent="0">
              <a:buFont typeface="Arial" panose="020B0604020202020204" pitchFamily="34" charset="0"/>
              <a:buNone/>
            </a:pPr>
            <a:endParaRPr lang="en-GB" dirty="0" smtClean="0"/>
          </a:p>
          <a:p>
            <a:pPr marL="0" indent="0">
              <a:buFont typeface="Arial" panose="020B0604020202020204" pitchFamily="34" charset="0"/>
              <a:buNone/>
            </a:pPr>
            <a:endParaRPr lang="en-GB" dirty="0" smtClean="0"/>
          </a:p>
          <a:p>
            <a:endParaRPr lang="en-GB" dirty="0">
              <a:solidFill>
                <a:srgbClr val="FF0000"/>
              </a:solidFill>
            </a:endParaRPr>
          </a:p>
        </p:txBody>
      </p:sp>
      <p:sp>
        <p:nvSpPr>
          <p:cNvPr id="23" name="Content Placeholder 2"/>
          <p:cNvSpPr txBox="1">
            <a:spLocks/>
          </p:cNvSpPr>
          <p:nvPr/>
        </p:nvSpPr>
        <p:spPr>
          <a:xfrm>
            <a:off x="5641931" y="5845980"/>
            <a:ext cx="3502069" cy="6343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800" i="1" dirty="0" smtClean="0"/>
              <a:t>WEF The Global Competitiveness Report 2016-2017</a:t>
            </a:r>
          </a:p>
        </p:txBody>
      </p:sp>
      <p:sp>
        <p:nvSpPr>
          <p:cNvPr id="3" name="Down Arrow 2"/>
          <p:cNvSpPr/>
          <p:nvPr/>
        </p:nvSpPr>
        <p:spPr>
          <a:xfrm rot="13422818">
            <a:off x="5741651" y="3198822"/>
            <a:ext cx="859475" cy="272832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Content Placeholder 2"/>
          <p:cNvSpPr txBox="1">
            <a:spLocks/>
          </p:cNvSpPr>
          <p:nvPr/>
        </p:nvSpPr>
        <p:spPr>
          <a:xfrm>
            <a:off x="7030330" y="4155294"/>
            <a:ext cx="2160240" cy="12687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800" b="1" dirty="0" smtClean="0">
                <a:solidFill>
                  <a:srgbClr val="FF0000"/>
                </a:solidFill>
              </a:rPr>
              <a:t>Population growth</a:t>
            </a:r>
          </a:p>
          <a:p>
            <a:pPr marL="0" indent="0">
              <a:buFont typeface="Arial" panose="020B0604020202020204" pitchFamily="34" charset="0"/>
              <a:buNone/>
            </a:pPr>
            <a:r>
              <a:rPr lang="en-GB" sz="1800" b="1" dirty="0" smtClean="0">
                <a:solidFill>
                  <a:srgbClr val="FF0000"/>
                </a:solidFill>
              </a:rPr>
              <a:t>Climate change</a:t>
            </a:r>
          </a:p>
          <a:p>
            <a:pPr marL="0" indent="0">
              <a:buFont typeface="Arial" panose="020B0604020202020204" pitchFamily="34" charset="0"/>
              <a:buNone/>
            </a:pPr>
            <a:r>
              <a:rPr lang="en-GB" sz="1800" b="1" dirty="0" smtClean="0">
                <a:solidFill>
                  <a:srgbClr val="FF0000"/>
                </a:solidFill>
              </a:rPr>
              <a:t>Globalization</a:t>
            </a:r>
          </a:p>
          <a:p>
            <a:endParaRPr lang="en-GB" sz="1800" dirty="0">
              <a:solidFill>
                <a:srgbClr val="FF0000"/>
              </a:solidFill>
            </a:endParaRPr>
          </a:p>
        </p:txBody>
      </p:sp>
      <p:sp>
        <p:nvSpPr>
          <p:cNvPr id="10" name="Text Box 8"/>
          <p:cNvSpPr txBox="1">
            <a:spLocks noChangeArrowheads="1"/>
          </p:cNvSpPr>
          <p:nvPr/>
        </p:nvSpPr>
        <p:spPr bwMode="auto">
          <a:xfrm>
            <a:off x="-39688" y="6553200"/>
            <a:ext cx="9183688" cy="307777"/>
          </a:xfrm>
          <a:prstGeom prst="rect">
            <a:avLst/>
          </a:prstGeom>
          <a:noFill/>
          <a:ln w="9525">
            <a:noFill/>
            <a:miter lim="800000"/>
            <a:headEnd/>
            <a:tailEnd/>
          </a:ln>
          <a:effectLst/>
        </p:spPr>
        <p:txBody>
          <a:bodyPr>
            <a:spAutoFit/>
          </a:bodyPr>
          <a:lstStyle/>
          <a:p>
            <a:pPr>
              <a:spcBef>
                <a:spcPct val="0"/>
              </a:spcBef>
            </a:pPr>
            <a:r>
              <a:rPr lang="en-US" sz="1400" b="1" dirty="0" smtClean="0">
                <a:cs typeface="Arial" charset="0"/>
              </a:rPr>
              <a:t>Nuno.gil@mbs.ac.uk  </a:t>
            </a:r>
            <a:r>
              <a:rPr lang="en-US" sz="1400" dirty="0" smtClean="0">
                <a:cs typeface="Arial" charset="0"/>
              </a:rPr>
              <a:t>                                                                                                                           © </a:t>
            </a:r>
            <a:r>
              <a:rPr lang="en-US" sz="1400" dirty="0" err="1" smtClean="0">
                <a:cs typeface="Arial" charset="0"/>
              </a:rPr>
              <a:t>Nuno</a:t>
            </a:r>
            <a:r>
              <a:rPr lang="en-US" sz="1400" dirty="0" smtClean="0">
                <a:cs typeface="Arial" charset="0"/>
              </a:rPr>
              <a:t> A. Gil. All Rights Reserved</a:t>
            </a:r>
            <a:endParaRPr lang="en-US" sz="1400" dirty="0">
              <a:cs typeface="Arial" charset="0"/>
            </a:endParaRPr>
          </a:p>
        </p:txBody>
      </p:sp>
    </p:spTree>
    <p:extLst>
      <p:ext uri="{BB962C8B-B14F-4D97-AF65-F5344CB8AC3E}">
        <p14:creationId xmlns:p14="http://schemas.microsoft.com/office/powerpoint/2010/main" val="3410215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11360</TotalTime>
  <Words>776</Words>
  <Application>Microsoft Office PowerPoint</Application>
  <PresentationFormat>On-screen Show (4:3)</PresentationFormat>
  <Paragraphs>154</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Megaproject Leadership: Organization &amp; Performance </vt:lpstr>
      <vt:lpstr>Megaproject: a form of organizing work to develop capital-intensive infrastructure    </vt:lpstr>
      <vt:lpstr>PowerPoint Presentation</vt:lpstr>
      <vt:lpstr>PowerPoint Presentation</vt:lpstr>
      <vt:lpstr>PowerPoint Presentation</vt:lpstr>
      <vt:lpstr>PowerPoint Presentation</vt:lpstr>
      <vt:lpstr>WORLD’S FIRST ORGANIZATIONAL MAP</vt:lpstr>
      <vt:lpstr>PowerPoint Presentation</vt:lpstr>
      <vt:lpstr>WHY INFRASTRUCTURE MATTERS?</vt:lpstr>
      <vt:lpstr>INFRASTRUCTURE NATIONAL PLAN</vt:lpstr>
      <vt:lpstr>ESTABLISH THE INSTITUTIONS</vt:lpstr>
      <vt:lpstr>THREE FUNDAMENTAL PROBLEMS!</vt:lpstr>
      <vt:lpstr>YOU NEED A UNIFYING SYSTEM GOAL!</vt:lpstr>
      <vt:lpstr>THINK ABOUT YOUR FUNDERS </vt:lpstr>
      <vt:lpstr>FIND MUTUALLY CONSENSUAL SOLUTIONS </vt:lpstr>
      <vt:lpstr>BE STRATEGIC</vt:lpstr>
      <vt:lpstr>DESIGN THE PROJECT ORGANIZATION</vt:lpstr>
      <vt:lpstr>COORDINATE</vt:lpstr>
      <vt:lpstr>COOPERATE</vt:lpstr>
      <vt:lpstr>MANAGE PERFORMANCE EXPECTATIONS</vt:lpstr>
      <vt:lpstr>STAY OPTIMISTIC</vt:lpstr>
    </vt:vector>
  </TitlesOfParts>
  <Company>University of Manchester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staff</cp:lastModifiedBy>
  <cp:revision>35</cp:revision>
  <dcterms:created xsi:type="dcterms:W3CDTF">2016-11-21T14:02:56Z</dcterms:created>
  <dcterms:modified xsi:type="dcterms:W3CDTF">2017-04-10T21:16:46Z</dcterms:modified>
</cp:coreProperties>
</file>